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13" r:id="rId1"/>
  </p:sldMasterIdLst>
  <p:notesMasterIdLst>
    <p:notesMasterId r:id="rId17"/>
  </p:notesMasterIdLst>
  <p:handoutMasterIdLst>
    <p:handoutMasterId r:id="rId18"/>
  </p:handoutMasterIdLst>
  <p:sldIdLst>
    <p:sldId id="256" r:id="rId2"/>
    <p:sldId id="276" r:id="rId3"/>
    <p:sldId id="278" r:id="rId4"/>
    <p:sldId id="277" r:id="rId5"/>
    <p:sldId id="283" r:id="rId6"/>
    <p:sldId id="279" r:id="rId7"/>
    <p:sldId id="280" r:id="rId8"/>
    <p:sldId id="281" r:id="rId9"/>
    <p:sldId id="282" r:id="rId10"/>
    <p:sldId id="285" r:id="rId11"/>
    <p:sldId id="287" r:id="rId12"/>
    <p:sldId id="286" r:id="rId13"/>
    <p:sldId id="289" r:id="rId14"/>
    <p:sldId id="290" r:id="rId15"/>
    <p:sldId id="288" r:id="rId16"/>
  </p:sldIdLst>
  <p:sldSz cx="9906000" cy="6858000" type="A4"/>
  <p:notesSz cx="7099300" cy="10234613"/>
  <p:defaultTex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scaleToFitPaper="1" frameSlides="1"/>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277" y="-77"/>
      </p:cViewPr>
      <p:guideLst>
        <p:guide orient="horz" pos="2160"/>
        <p:guide pos="312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wrap="square" lIns="99048" tIns="49524" rIns="99048" bIns="49524" numCol="1" anchor="t" anchorCtr="0" compatLnSpc="1">
            <a:prstTxWarp prst="textNoShape">
              <a:avLst/>
            </a:prstTxWarp>
          </a:bodyPr>
          <a:lstStyle>
            <a:lvl1pPr>
              <a:defRPr sz="1300">
                <a:ea typeface="新細明體" pitchFamily="-112" charset="-120"/>
              </a:defRPr>
            </a:lvl1pPr>
          </a:lstStyle>
          <a:p>
            <a:pPr>
              <a:defRPr/>
            </a:pPr>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wrap="square" lIns="99048" tIns="49524" rIns="99048" bIns="49524" numCol="1" anchor="t" anchorCtr="0" compatLnSpc="1">
            <a:prstTxWarp prst="textNoShape">
              <a:avLst/>
            </a:prstTxWarp>
          </a:bodyPr>
          <a:lstStyle>
            <a:lvl1pPr algn="r">
              <a:defRPr sz="1300">
                <a:ea typeface="新細明體" pitchFamily="-112" charset="-120"/>
              </a:defRPr>
            </a:lvl1pPr>
          </a:lstStyle>
          <a:p>
            <a:pPr>
              <a:defRPr/>
            </a:pPr>
            <a:fld id="{C83EA87B-6240-4D40-9548-E6521ED9F807}" type="datetime1">
              <a:rPr lang="en-US"/>
              <a:pPr>
                <a:defRPr/>
              </a:pPr>
              <a:t>5/29/2011</a:t>
            </a:fld>
            <a:endParaRPr lang="en-US"/>
          </a:p>
        </p:txBody>
      </p:sp>
      <p:sp>
        <p:nvSpPr>
          <p:cNvPr id="4" name="Footer Placeholder 3"/>
          <p:cNvSpPr>
            <a:spLocks noGrp="1"/>
          </p:cNvSpPr>
          <p:nvPr>
            <p:ph type="ftr" sz="quarter" idx="2"/>
          </p:nvPr>
        </p:nvSpPr>
        <p:spPr>
          <a:xfrm>
            <a:off x="0" y="9721850"/>
            <a:ext cx="3076575" cy="511175"/>
          </a:xfrm>
          <a:prstGeom prst="rect">
            <a:avLst/>
          </a:prstGeom>
        </p:spPr>
        <p:txBody>
          <a:bodyPr vert="horz" wrap="square" lIns="99048" tIns="49524" rIns="99048" bIns="49524" numCol="1" anchor="b" anchorCtr="0" compatLnSpc="1">
            <a:prstTxWarp prst="textNoShape">
              <a:avLst/>
            </a:prstTxWarp>
          </a:bodyPr>
          <a:lstStyle>
            <a:lvl1pPr>
              <a:defRPr sz="1300">
                <a:ea typeface="新細明體" pitchFamily="-112" charset="-120"/>
              </a:defRPr>
            </a:lvl1pPr>
          </a:lstStyle>
          <a:p>
            <a:pPr>
              <a:defRPr/>
            </a:pPr>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ea typeface="新細明體" pitchFamily="-112" charset="-120"/>
              </a:defRPr>
            </a:lvl1pPr>
          </a:lstStyle>
          <a:p>
            <a:pPr>
              <a:defRPr/>
            </a:pPr>
            <a:fld id="{1F7D90B4-A524-46A2-975F-D3F9E4C8248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575" cy="511175"/>
          </a:xfrm>
          <a:prstGeom prst="rect">
            <a:avLst/>
          </a:prstGeom>
        </p:spPr>
        <p:txBody>
          <a:bodyPr vert="horz" wrap="square" lIns="99048" tIns="49524" rIns="99048" bIns="49524" numCol="1" anchor="t" anchorCtr="0" compatLnSpc="1">
            <a:prstTxWarp prst="textNoShape">
              <a:avLst/>
            </a:prstTxWarp>
          </a:bodyPr>
          <a:lstStyle>
            <a:lvl1pPr>
              <a:defRPr kumimoji="0" sz="1300">
                <a:latin typeface="Calibri" pitchFamily="-112" charset="0"/>
                <a:ea typeface="新細明體" pitchFamily="-112" charset="-120"/>
              </a:defRPr>
            </a:lvl1pPr>
          </a:lstStyle>
          <a:p>
            <a:pPr>
              <a:defRPr/>
            </a:pPr>
            <a:endParaRPr lang="zh-TW" altLang="en-US"/>
          </a:p>
        </p:txBody>
      </p:sp>
      <p:sp>
        <p:nvSpPr>
          <p:cNvPr id="3" name="日期版面配置區 2"/>
          <p:cNvSpPr>
            <a:spLocks noGrp="1"/>
          </p:cNvSpPr>
          <p:nvPr>
            <p:ph type="dt" idx="1"/>
          </p:nvPr>
        </p:nvSpPr>
        <p:spPr>
          <a:xfrm>
            <a:off x="4021138" y="0"/>
            <a:ext cx="3076575" cy="511175"/>
          </a:xfrm>
          <a:prstGeom prst="rect">
            <a:avLst/>
          </a:prstGeom>
        </p:spPr>
        <p:txBody>
          <a:bodyPr vert="horz" wrap="square" lIns="99048" tIns="49524" rIns="99048" bIns="49524" numCol="1" anchor="t" anchorCtr="0" compatLnSpc="1">
            <a:prstTxWarp prst="textNoShape">
              <a:avLst/>
            </a:prstTxWarp>
          </a:bodyPr>
          <a:lstStyle>
            <a:lvl1pPr algn="r">
              <a:defRPr kumimoji="0" sz="1300">
                <a:latin typeface="Calibri" pitchFamily="-112" charset="0"/>
                <a:ea typeface="新細明體" pitchFamily="-112" charset="-120"/>
              </a:defRPr>
            </a:lvl1pPr>
          </a:lstStyle>
          <a:p>
            <a:pPr>
              <a:defRPr/>
            </a:pPr>
            <a:fld id="{CF3A0E6A-488E-4863-8CFF-7F10D749ACD8}" type="datetime1">
              <a:rPr lang="zh-TW" altLang="en-US"/>
              <a:pPr>
                <a:defRPr/>
              </a:pPr>
              <a:t>2011/5/29</a:t>
            </a:fld>
            <a:endParaRPr lang="en-US" altLang="zh-TW"/>
          </a:p>
        </p:txBody>
      </p:sp>
      <p:sp>
        <p:nvSpPr>
          <p:cNvPr id="4" name="投影片圖像版面配置區 3"/>
          <p:cNvSpPr>
            <a:spLocks noGrp="1" noRot="1" noChangeAspect="1"/>
          </p:cNvSpPr>
          <p:nvPr>
            <p:ph type="sldImg" idx="2"/>
          </p:nvPr>
        </p:nvSpPr>
        <p:spPr>
          <a:xfrm>
            <a:off x="779463" y="768350"/>
            <a:ext cx="5540375" cy="3836988"/>
          </a:xfrm>
          <a:prstGeom prst="rect">
            <a:avLst/>
          </a:prstGeom>
          <a:noFill/>
          <a:ln w="12700">
            <a:solidFill>
              <a:prstClr val="black"/>
            </a:solidFill>
          </a:ln>
        </p:spPr>
        <p:txBody>
          <a:bodyPr vert="horz" wrap="square" lIns="99048" tIns="49524" rIns="99048" bIns="49524" numCol="1" anchor="ctr" anchorCtr="0" compatLnSpc="1">
            <a:prstTxWarp prst="textNoShape">
              <a:avLst/>
            </a:prstTxWarp>
          </a:bodyPr>
          <a:lstStyle/>
          <a:p>
            <a:pPr lvl="0"/>
            <a:endParaRPr lang="zh-TW" altLang="en-US" noProof="0" smtClean="0"/>
          </a:p>
        </p:txBody>
      </p:sp>
      <p:sp>
        <p:nvSpPr>
          <p:cNvPr id="5" name="備忘稿版面配置區 4"/>
          <p:cNvSpPr>
            <a:spLocks noGrp="1"/>
          </p:cNvSpPr>
          <p:nvPr>
            <p:ph type="body" sz="quarter" idx="3"/>
          </p:nvPr>
        </p:nvSpPr>
        <p:spPr>
          <a:xfrm>
            <a:off x="709613" y="4860925"/>
            <a:ext cx="5680075" cy="4605338"/>
          </a:xfrm>
          <a:prstGeom prst="rect">
            <a:avLst/>
          </a:prstGeom>
        </p:spPr>
        <p:txBody>
          <a:bodyPr vert="horz" wrap="square" lIns="99048" tIns="49524" rIns="99048" bIns="49524" numCol="1" anchor="t" anchorCtr="0" compatLnSpc="1">
            <a:prstTxWarp prst="textNoShape">
              <a:avLst/>
            </a:prstTxWarp>
            <a:normAutofit/>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9721850"/>
            <a:ext cx="3076575" cy="511175"/>
          </a:xfrm>
          <a:prstGeom prst="rect">
            <a:avLst/>
          </a:prstGeom>
        </p:spPr>
        <p:txBody>
          <a:bodyPr vert="horz" wrap="square" lIns="99048" tIns="49524" rIns="99048" bIns="49524" numCol="1" anchor="b" anchorCtr="0" compatLnSpc="1">
            <a:prstTxWarp prst="textNoShape">
              <a:avLst/>
            </a:prstTxWarp>
          </a:bodyPr>
          <a:lstStyle>
            <a:lvl1pPr>
              <a:defRPr kumimoji="0" sz="1300">
                <a:latin typeface="Calibri" pitchFamily="-112" charset="0"/>
                <a:ea typeface="新細明體" pitchFamily="-112" charset="-120"/>
              </a:defRPr>
            </a:lvl1pPr>
          </a:lstStyle>
          <a:p>
            <a:pPr>
              <a:defRPr/>
            </a:pPr>
            <a:endParaRPr lang="zh-TW" altLang="en-US"/>
          </a:p>
        </p:txBody>
      </p:sp>
      <p:sp>
        <p:nvSpPr>
          <p:cNvPr id="7" name="投影片編號版面配置區 6"/>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kumimoji="0" sz="1300">
                <a:latin typeface="Calibri" pitchFamily="-112" charset="0"/>
                <a:ea typeface="新細明體" pitchFamily="-112" charset="-120"/>
              </a:defRPr>
            </a:lvl1pPr>
          </a:lstStyle>
          <a:p>
            <a:pPr>
              <a:defRPr/>
            </a:pPr>
            <a:fld id="{900372C0-DC97-4916-856B-C59070925820}"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新細明體" charset="-120"/>
      </a:defRPr>
    </a:lvl1pPr>
    <a:lvl2pPr marL="457200" algn="l" rtl="0" eaLnBrk="0" fontAlgn="base" hangingPunct="0">
      <a:spcBef>
        <a:spcPct val="30000"/>
      </a:spcBef>
      <a:spcAft>
        <a:spcPct val="0"/>
      </a:spcAft>
      <a:defRPr sz="1200" kern="1200">
        <a:solidFill>
          <a:schemeClr val="tx1"/>
        </a:solidFill>
        <a:latin typeface="+mn-lt"/>
        <a:ea typeface="+mn-ea"/>
        <a:cs typeface="新細明體" charset="-120"/>
      </a:defRPr>
    </a:lvl2pPr>
    <a:lvl3pPr marL="914400" algn="l" rtl="0" eaLnBrk="0" fontAlgn="base" hangingPunct="0">
      <a:spcBef>
        <a:spcPct val="30000"/>
      </a:spcBef>
      <a:spcAft>
        <a:spcPct val="0"/>
      </a:spcAft>
      <a:defRPr sz="1200" kern="1200">
        <a:solidFill>
          <a:schemeClr val="tx1"/>
        </a:solidFill>
        <a:latin typeface="+mn-lt"/>
        <a:ea typeface="+mn-ea"/>
        <a:cs typeface="新細明體" charset="-120"/>
      </a:defRPr>
    </a:lvl3pPr>
    <a:lvl4pPr marL="1371600" algn="l" rtl="0" eaLnBrk="0" fontAlgn="base" hangingPunct="0">
      <a:spcBef>
        <a:spcPct val="30000"/>
      </a:spcBef>
      <a:spcAft>
        <a:spcPct val="0"/>
      </a:spcAft>
      <a:defRPr sz="1200" kern="1200">
        <a:solidFill>
          <a:schemeClr val="tx1"/>
        </a:solidFill>
        <a:latin typeface="+mn-lt"/>
        <a:ea typeface="+mn-ea"/>
        <a:cs typeface="新細明體" charset="-120"/>
      </a:defRPr>
    </a:lvl4pPr>
    <a:lvl5pPr marL="1828800" algn="l" rtl="0" eaLnBrk="0" fontAlgn="base" hangingPunct="0">
      <a:spcBef>
        <a:spcPct val="30000"/>
      </a:spcBef>
      <a:spcAft>
        <a:spcPct val="0"/>
      </a:spcAft>
      <a:defRPr sz="1200" kern="1200">
        <a:solidFill>
          <a:schemeClr val="tx1"/>
        </a:solidFill>
        <a:latin typeface="+mn-lt"/>
        <a:ea typeface="+mn-ea"/>
        <a:cs typeface="新細明體" charset="-12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21507" name="備忘稿版面配置區 2"/>
          <p:cNvSpPr>
            <a:spLocks noGrp="1"/>
          </p:cNvSpPr>
          <p:nvPr>
            <p:ph type="body" idx="1"/>
          </p:nvPr>
        </p:nvSpPr>
        <p:spPr bwMode="auto">
          <a:noFill/>
        </p:spPr>
        <p:txBody>
          <a:bodyPr/>
          <a:lstStyle/>
          <a:p>
            <a:pPr eaLnBrk="1" hangingPunct="1">
              <a:spcBef>
                <a:spcPct val="0"/>
              </a:spcBef>
            </a:pPr>
            <a:endParaRPr lang="zh-TW" altLang="en-US" smtClean="0"/>
          </a:p>
        </p:txBody>
      </p:sp>
      <p:sp>
        <p:nvSpPr>
          <p:cNvPr id="21508" name="投影片編號版面配置區 3"/>
          <p:cNvSpPr>
            <a:spLocks noGrp="1"/>
          </p:cNvSpPr>
          <p:nvPr>
            <p:ph type="sldNum" sz="quarter" idx="5"/>
          </p:nvPr>
        </p:nvSpPr>
        <p:spPr bwMode="auto">
          <a:noFill/>
          <a:ln>
            <a:miter lim="800000"/>
            <a:headEnd/>
            <a:tailEnd/>
          </a:ln>
        </p:spPr>
        <p:txBody>
          <a:bodyPr/>
          <a:lstStyle/>
          <a:p>
            <a:fld id="{35888EA5-24A5-4F24-BBA0-1FDFCC98C076}" type="slidenum">
              <a:rPr lang="zh-TW" altLang="en-US" smtClean="0">
                <a:latin typeface="Calibri" pitchFamily="34" charset="0"/>
                <a:ea typeface="新細明體" pitchFamily="18" charset="-120"/>
              </a:rPr>
              <a:pPr/>
              <a:t>1</a:t>
            </a:fld>
            <a:endParaRPr lang="en-US" altLang="zh-TW" smtClean="0">
              <a:latin typeface="Calibri" pitchFamily="34" charset="0"/>
              <a:ea typeface="新細明體" pitchFamily="18" charset="-12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2">
        <a:schemeClr val="bg2"/>
      </p:bgRef>
    </p:bg>
    <p:spTree>
      <p:nvGrpSpPr>
        <p:cNvPr id="1" name=""/>
        <p:cNvGrpSpPr/>
        <p:nvPr/>
      </p:nvGrpSpPr>
      <p:grpSpPr>
        <a:xfrm>
          <a:off x="0" y="0"/>
          <a:ext cx="0" cy="0"/>
          <a:chOff x="0" y="0"/>
          <a:chExt cx="0" cy="0"/>
        </a:xfrm>
      </p:grpSpPr>
      <p:sp>
        <p:nvSpPr>
          <p:cNvPr id="4" name="手繪多邊形 6"/>
          <p:cNvSpPr>
            <a:spLocks/>
          </p:cNvSpPr>
          <p:nvPr/>
        </p:nvSpPr>
        <p:spPr bwMode="auto">
          <a:xfrm>
            <a:off x="-11113" y="-7938"/>
            <a:ext cx="9928226"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tLang="zh-TW">
              <a:latin typeface="Constantia" pitchFamily="-112" charset="0"/>
              <a:ea typeface="新細明體" pitchFamily="-112" charset="-120"/>
            </a:endParaRPr>
          </a:p>
        </p:txBody>
      </p:sp>
      <p:sp>
        <p:nvSpPr>
          <p:cNvPr id="5" name="手繪多邊形 7"/>
          <p:cNvSpPr>
            <a:spLocks/>
          </p:cNvSpPr>
          <p:nvPr/>
        </p:nvSpPr>
        <p:spPr bwMode="auto">
          <a:xfrm>
            <a:off x="4746625" y="-7938"/>
            <a:ext cx="5159375"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tLang="zh-TW">
              <a:latin typeface="Constantia" pitchFamily="-112" charset="0"/>
              <a:ea typeface="新細明體" pitchFamily="-112" charset="-120"/>
            </a:endParaRPr>
          </a:p>
        </p:txBody>
      </p:sp>
      <p:grpSp>
        <p:nvGrpSpPr>
          <p:cNvPr id="6" name="群組 5"/>
          <p:cNvGrpSpPr>
            <a:grpSpLocks/>
          </p:cNvGrpSpPr>
          <p:nvPr/>
        </p:nvGrpSpPr>
        <p:grpSpPr bwMode="auto">
          <a:xfrm>
            <a:off x="-20638" y="203200"/>
            <a:ext cx="9945688" cy="647700"/>
            <a:chOff x="-19045" y="216550"/>
            <a:chExt cx="9180548" cy="649224"/>
          </a:xfrm>
        </p:grpSpPr>
        <p:sp>
          <p:nvSpPr>
            <p:cNvPr id="7" name="手繪多邊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kumimoji="0" lang="en-US" altLang="zh-TW">
                <a:latin typeface="Constantia" pitchFamily="-112" charset="0"/>
                <a:ea typeface="新細明體" pitchFamily="-112" charset="-120"/>
              </a:endParaRPr>
            </a:p>
          </p:txBody>
        </p:sp>
        <p:sp>
          <p:nvSpPr>
            <p:cNvPr id="8" name="手繪多邊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kumimoji="0" lang="en-US" altLang="zh-TW">
                <a:latin typeface="Constantia" pitchFamily="-112" charset="0"/>
                <a:ea typeface="新細明體" pitchFamily="-112" charset="-120"/>
              </a:endParaRPr>
            </a:p>
          </p:txBody>
        </p:sp>
      </p:grpSp>
      <p:grpSp>
        <p:nvGrpSpPr>
          <p:cNvPr id="10" name="群組 6"/>
          <p:cNvGrpSpPr>
            <a:grpSpLocks/>
          </p:cNvGrpSpPr>
          <p:nvPr userDrawn="1"/>
        </p:nvGrpSpPr>
        <p:grpSpPr bwMode="auto">
          <a:xfrm>
            <a:off x="0" y="6386513"/>
            <a:ext cx="9906000" cy="365125"/>
            <a:chOff x="188882" y="6357958"/>
            <a:chExt cx="8786842" cy="365104"/>
          </a:xfrm>
        </p:grpSpPr>
        <p:sp>
          <p:nvSpPr>
            <p:cNvPr id="11" name="矩形 13"/>
            <p:cNvSpPr/>
            <p:nvPr userDrawn="1"/>
          </p:nvSpPr>
          <p:spPr>
            <a:xfrm>
              <a:off x="188882" y="6429391"/>
              <a:ext cx="8786842" cy="2936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zh-TW" altLang="en-US">
                <a:solidFill>
                  <a:srgbClr val="FFFFFF"/>
                </a:solidFill>
                <a:latin typeface="Constantia" pitchFamily="-112" charset="0"/>
                <a:ea typeface="新細明體" pitchFamily="-112" charset="-120"/>
              </a:endParaRPr>
            </a:p>
          </p:txBody>
        </p:sp>
        <p:sp>
          <p:nvSpPr>
            <p:cNvPr id="12" name="標題 1"/>
            <p:cNvSpPr txBox="1">
              <a:spLocks/>
            </p:cNvSpPr>
            <p:nvPr userDrawn="1"/>
          </p:nvSpPr>
          <p:spPr>
            <a:xfrm>
              <a:off x="4430223" y="6357958"/>
              <a:ext cx="4338504" cy="327006"/>
            </a:xfrm>
            <a:prstGeom prst="rect">
              <a:avLst/>
            </a:prstGeom>
          </p:spPr>
          <p:txBody>
            <a:bodyPr lIns="0" rIns="0" bIns="0" anchor="b">
              <a:normAutofit/>
            </a:bodyPr>
            <a:lstStyle/>
            <a:p>
              <a:pPr algn="r">
                <a:defRPr/>
              </a:pPr>
              <a:r>
                <a:rPr kumimoji="0" lang="en-US" altLang="zh-TW" sz="1600" b="1">
                  <a:solidFill>
                    <a:srgbClr val="FFFFFF"/>
                  </a:solidFill>
                  <a:latin typeface="Calibri" pitchFamily="-112" charset="0"/>
                  <a:ea typeface="新細明體" pitchFamily="-112" charset="-120"/>
                  <a:cs typeface="Arial Unicode MS" pitchFamily="-112" charset="0"/>
                </a:rPr>
                <a:t>National Science and Technology Program- Energy</a:t>
              </a:r>
              <a:endParaRPr kumimoji="0" lang="zh-TW" altLang="en-US" sz="1600" b="1">
                <a:solidFill>
                  <a:srgbClr val="FFFFFF"/>
                </a:solidFill>
                <a:latin typeface="Calibri" pitchFamily="-112" charset="0"/>
                <a:ea typeface="新細明體" pitchFamily="-112" charset="-120"/>
                <a:cs typeface="Arial Unicode MS" pitchFamily="-112" charset="0"/>
              </a:endParaRPr>
            </a:p>
          </p:txBody>
        </p:sp>
      </p:grpSp>
      <p:pic>
        <p:nvPicPr>
          <p:cNvPr id="13" name="Picture 2" descr="F:\NEPO-LOGO-0619修-[轉換].gif"/>
          <p:cNvPicPr>
            <a:picLocks noChangeAspect="1" noChangeArrowheads="1"/>
          </p:cNvPicPr>
          <p:nvPr userDrawn="1"/>
        </p:nvPicPr>
        <p:blipFill>
          <a:blip r:embed="rId3" cstate="print"/>
          <a:srcRect t="31468" b="45455"/>
          <a:stretch>
            <a:fillRect/>
          </a:stretch>
        </p:blipFill>
        <p:spPr bwMode="auto">
          <a:xfrm>
            <a:off x="6732997" y="248624"/>
            <a:ext cx="3559994" cy="75834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a:scene3d>
            <a:camera prst="perspectiveHeroicExtremeLeftFacing"/>
            <a:lightRig rig="threePt" dir="t"/>
          </a:scene3d>
        </p:spPr>
      </p:pic>
      <p:sp>
        <p:nvSpPr>
          <p:cNvPr id="9" name="標題 8"/>
          <p:cNvSpPr>
            <a:spLocks noGrp="1"/>
          </p:cNvSpPr>
          <p:nvPr>
            <p:ph type="ctrTitle"/>
          </p:nvPr>
        </p:nvSpPr>
        <p:spPr>
          <a:xfrm>
            <a:off x="577850" y="1371600"/>
            <a:ext cx="8505952" cy="1828800"/>
          </a:xfrm>
          <a:prstGeom prst="rect">
            <a:avLst/>
          </a:prstGeo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0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TW" altLang="en-US" dirty="0" smtClean="0"/>
              <a:t>按一下以編輯母片標題樣式</a:t>
            </a:r>
            <a:endParaRPr lang="en-US" dirty="0"/>
          </a:p>
        </p:txBody>
      </p:sp>
      <p:sp>
        <p:nvSpPr>
          <p:cNvPr id="17" name="副標題 16"/>
          <p:cNvSpPr>
            <a:spLocks noGrp="1"/>
          </p:cNvSpPr>
          <p:nvPr>
            <p:ph type="subTitle" idx="1"/>
          </p:nvPr>
        </p:nvSpPr>
        <p:spPr>
          <a:xfrm>
            <a:off x="577850" y="3228536"/>
            <a:ext cx="8509254"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smtClean="0"/>
              <a:t>按一下以編輯母片副標題樣式</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手繪多邊形 6"/>
          <p:cNvSpPr>
            <a:spLocks/>
          </p:cNvSpPr>
          <p:nvPr/>
        </p:nvSpPr>
        <p:spPr bwMode="auto">
          <a:xfrm>
            <a:off x="-11113" y="-7938"/>
            <a:ext cx="9928226"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tLang="zh-TW">
              <a:latin typeface="Constantia" pitchFamily="-112" charset="0"/>
              <a:ea typeface="新細明體" pitchFamily="-112" charset="-120"/>
            </a:endParaRPr>
          </a:p>
        </p:txBody>
      </p:sp>
      <p:sp>
        <p:nvSpPr>
          <p:cNvPr id="5" name="手繪多邊形 7"/>
          <p:cNvSpPr>
            <a:spLocks/>
          </p:cNvSpPr>
          <p:nvPr/>
        </p:nvSpPr>
        <p:spPr bwMode="auto">
          <a:xfrm>
            <a:off x="4746625" y="-7938"/>
            <a:ext cx="5159375"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tLang="zh-TW">
              <a:latin typeface="Constantia" pitchFamily="-112" charset="0"/>
              <a:ea typeface="新細明體" pitchFamily="-112" charset="-120"/>
            </a:endParaRPr>
          </a:p>
        </p:txBody>
      </p:sp>
      <p:grpSp>
        <p:nvGrpSpPr>
          <p:cNvPr id="6" name="群組 1"/>
          <p:cNvGrpSpPr>
            <a:grpSpLocks/>
          </p:cNvGrpSpPr>
          <p:nvPr/>
        </p:nvGrpSpPr>
        <p:grpSpPr bwMode="auto">
          <a:xfrm>
            <a:off x="-20638" y="203200"/>
            <a:ext cx="9945688" cy="647700"/>
            <a:chOff x="-19045" y="216550"/>
            <a:chExt cx="9180548" cy="649224"/>
          </a:xfrm>
        </p:grpSpPr>
        <p:sp>
          <p:nvSpPr>
            <p:cNvPr id="7" name="手繪多邊形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kumimoji="0" lang="en-US" altLang="zh-TW">
                <a:latin typeface="Constantia" pitchFamily="-112" charset="0"/>
                <a:ea typeface="新細明體" pitchFamily="-112" charset="-120"/>
              </a:endParaRPr>
            </a:p>
          </p:txBody>
        </p:sp>
        <p:sp>
          <p:nvSpPr>
            <p:cNvPr id="8" name="手繪多邊形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kumimoji="0" lang="en-US" altLang="zh-TW">
                <a:latin typeface="Constantia" pitchFamily="-112" charset="0"/>
                <a:ea typeface="新細明體" pitchFamily="-112" charset="-120"/>
              </a:endParaRPr>
            </a:p>
          </p:txBody>
        </p:sp>
      </p:grpSp>
      <p:grpSp>
        <p:nvGrpSpPr>
          <p:cNvPr id="9" name="群組 9"/>
          <p:cNvGrpSpPr>
            <a:grpSpLocks/>
          </p:cNvGrpSpPr>
          <p:nvPr userDrawn="1"/>
        </p:nvGrpSpPr>
        <p:grpSpPr bwMode="auto">
          <a:xfrm>
            <a:off x="0" y="6386513"/>
            <a:ext cx="9906000" cy="365125"/>
            <a:chOff x="188882" y="6357958"/>
            <a:chExt cx="8786842" cy="365104"/>
          </a:xfrm>
        </p:grpSpPr>
        <p:sp>
          <p:nvSpPr>
            <p:cNvPr id="10" name="矩形 13"/>
            <p:cNvSpPr/>
            <p:nvPr userDrawn="1"/>
          </p:nvSpPr>
          <p:spPr>
            <a:xfrm>
              <a:off x="188882" y="6429391"/>
              <a:ext cx="8786842" cy="2936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zh-TW" altLang="en-US">
                <a:solidFill>
                  <a:srgbClr val="FFFFFF"/>
                </a:solidFill>
                <a:latin typeface="Constantia" pitchFamily="-112" charset="0"/>
                <a:ea typeface="新細明體" pitchFamily="-112" charset="-120"/>
              </a:endParaRPr>
            </a:p>
          </p:txBody>
        </p:sp>
        <p:sp>
          <p:nvSpPr>
            <p:cNvPr id="11" name="標題 1"/>
            <p:cNvSpPr txBox="1">
              <a:spLocks/>
            </p:cNvSpPr>
            <p:nvPr userDrawn="1"/>
          </p:nvSpPr>
          <p:spPr>
            <a:xfrm>
              <a:off x="4430223" y="6357958"/>
              <a:ext cx="4338504" cy="327006"/>
            </a:xfrm>
            <a:prstGeom prst="rect">
              <a:avLst/>
            </a:prstGeom>
          </p:spPr>
          <p:txBody>
            <a:bodyPr lIns="0" rIns="0" bIns="0" anchor="b">
              <a:normAutofit/>
            </a:bodyPr>
            <a:lstStyle/>
            <a:p>
              <a:pPr algn="r">
                <a:defRPr/>
              </a:pPr>
              <a:r>
                <a:rPr kumimoji="0" lang="en-US" altLang="zh-TW" sz="1600" b="1">
                  <a:solidFill>
                    <a:srgbClr val="FFFFFF"/>
                  </a:solidFill>
                  <a:latin typeface="Calibri" pitchFamily="-112" charset="0"/>
                  <a:ea typeface="新細明體" pitchFamily="-112" charset="-120"/>
                  <a:cs typeface="Arial Unicode MS" pitchFamily="-112" charset="0"/>
                </a:rPr>
                <a:t>National Science and Technology Program- Energy</a:t>
              </a:r>
              <a:endParaRPr kumimoji="0" lang="zh-TW" altLang="en-US" sz="1600" b="1">
                <a:solidFill>
                  <a:srgbClr val="FFFFFF"/>
                </a:solidFill>
                <a:latin typeface="Calibri" pitchFamily="-112" charset="0"/>
                <a:ea typeface="新細明體" pitchFamily="-112" charset="-120"/>
                <a:cs typeface="Arial Unicode MS" pitchFamily="-112" charset="0"/>
              </a:endParaRPr>
            </a:p>
          </p:txBody>
        </p:sp>
      </p:grpSp>
      <p:pic>
        <p:nvPicPr>
          <p:cNvPr id="12" name="Picture 2" descr="F:\NEPO-LOGO-0619修-[轉換].gif"/>
          <p:cNvPicPr>
            <a:picLocks noChangeAspect="1" noChangeArrowheads="1"/>
          </p:cNvPicPr>
          <p:nvPr userDrawn="1"/>
        </p:nvPicPr>
        <p:blipFill>
          <a:blip r:embed="rId2" cstate="print"/>
          <a:srcRect t="31468" b="45455"/>
          <a:stretch>
            <a:fillRect/>
          </a:stretch>
        </p:blipFill>
        <p:spPr bwMode="auto">
          <a:xfrm>
            <a:off x="6732997" y="248624"/>
            <a:ext cx="3559994" cy="758341"/>
          </a:xfrm>
          <a:prstGeom prst="rect">
            <a:avLst/>
          </a:prstGeom>
          <a:noFill/>
          <a:effectLst>
            <a:outerShdw blurRad="50800" dist="38100" dir="2700000" algn="tl" rotWithShape="0">
              <a:prstClr val="black">
                <a:alpha val="40000"/>
              </a:prstClr>
            </a:outerShdw>
            <a:reflection blurRad="6350" stA="50000" endA="300" endPos="55000" dir="5400000" sy="-100000" algn="bl" rotWithShape="0"/>
          </a:effectLst>
          <a:scene3d>
            <a:camera prst="perspectiveHeroicExtremeLeftFacing"/>
            <a:lightRig rig="threePt" dir="t"/>
          </a:scene3d>
        </p:spPr>
      </p:pic>
      <p:sp>
        <p:nvSpPr>
          <p:cNvPr id="2" name="標題 1"/>
          <p:cNvSpPr>
            <a:spLocks noGrp="1"/>
          </p:cNvSpPr>
          <p:nvPr>
            <p:ph type="title"/>
          </p:nvPr>
        </p:nvSpPr>
        <p:spPr>
          <a:xfrm>
            <a:off x="482092" y="703886"/>
            <a:ext cx="8915400" cy="571496"/>
          </a:xfrm>
          <a:prstGeom prst="rect">
            <a:avLst/>
          </a:prstGeom>
        </p:spPr>
        <p:txBody>
          <a:bodyPr/>
          <a:lstStyle>
            <a:lvl1pPr>
              <a:defRPr sz="2800"/>
            </a:lvl1pPr>
          </a:lstStyle>
          <a:p>
            <a:r>
              <a:rPr lang="zh-TW" altLang="en-US" dirty="0" smtClean="0"/>
              <a:t>按一下以編輯母片標題樣式</a:t>
            </a:r>
            <a:endParaRPr lang="en-US" dirty="0"/>
          </a:p>
        </p:txBody>
      </p:sp>
      <p:sp>
        <p:nvSpPr>
          <p:cNvPr id="3" name="內容版面配置區 2"/>
          <p:cNvSpPr>
            <a:spLocks noGrp="1"/>
          </p:cNvSpPr>
          <p:nvPr>
            <p:ph idx="1"/>
          </p:nvPr>
        </p:nvSpPr>
        <p:spPr>
          <a:xfrm>
            <a:off x="495300" y="1535036"/>
            <a:ext cx="8915400" cy="4389120"/>
          </a:xfrm>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13" name="投影片編號版面配置區 5"/>
          <p:cNvSpPr>
            <a:spLocks noGrp="1"/>
          </p:cNvSpPr>
          <p:nvPr>
            <p:ph type="sldNum" sz="quarter" idx="10"/>
          </p:nvPr>
        </p:nvSpPr>
        <p:spPr/>
        <p:txBody>
          <a:bodyPr/>
          <a:lstStyle>
            <a:lvl1pPr>
              <a:defRPr/>
            </a:lvl1pPr>
          </a:lstStyle>
          <a:p>
            <a:pPr>
              <a:defRPr/>
            </a:pPr>
            <a:fld id="{A3DDBAB1-C5F9-45FC-9E29-3037A74BC7F8}" type="slidenum">
              <a:rPr lang="zh-TW" altLang="en-US"/>
              <a:pPr>
                <a:defRPr/>
              </a:pPr>
              <a:t>‹#›</a:t>
            </a:fld>
            <a:endParaRPr lang="en-US" altLang="zh-TW"/>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a:xfrm>
            <a:off x="495300" y="6356350"/>
            <a:ext cx="2311400" cy="365125"/>
          </a:xfrm>
          <a:prstGeom prst="rect">
            <a:avLst/>
          </a:prstGeom>
        </p:spPr>
        <p:txBody>
          <a:bodyPr/>
          <a:lstStyle>
            <a:lvl1pPr>
              <a:defRPr/>
            </a:lvl1pPr>
          </a:lstStyle>
          <a:p>
            <a:pPr>
              <a:defRPr/>
            </a:pPr>
            <a:fld id="{5893F3F5-D993-48D3-A76E-381A9E16D4B8}" type="datetime1">
              <a:rPr lang="zh-TW" altLang="en-US"/>
              <a:pPr>
                <a:defRPr/>
              </a:pPr>
              <a:t>2011/5/29</a:t>
            </a:fld>
            <a:endParaRPr lang="zh-TW" altLang="en-US"/>
          </a:p>
        </p:txBody>
      </p:sp>
      <p:sp>
        <p:nvSpPr>
          <p:cNvPr id="3" name="頁尾版面配置區 4"/>
          <p:cNvSpPr>
            <a:spLocks noGrp="1"/>
          </p:cNvSpPr>
          <p:nvPr>
            <p:ph type="ftr" sz="quarter" idx="11"/>
          </p:nvPr>
        </p:nvSpPr>
        <p:spPr>
          <a:xfrm>
            <a:off x="3384550" y="6356350"/>
            <a:ext cx="3136900" cy="365125"/>
          </a:xfrm>
          <a:prstGeom prst="rect">
            <a:avLst/>
          </a:prstGeom>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9C834486-A06F-4BB8-BA14-419F60C5EF00}" type="slidenum">
              <a:rPr lang="zh-TW" altLang="en-US"/>
              <a:pPr>
                <a:defRPr/>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050" name="文字版面配置區 29"/>
          <p:cNvSpPr>
            <a:spLocks noGrp="1"/>
          </p:cNvSpPr>
          <p:nvPr>
            <p:ph type="body" idx="1"/>
          </p:nvPr>
        </p:nvSpPr>
        <p:spPr bwMode="auto">
          <a:xfrm>
            <a:off x="495300" y="1935163"/>
            <a:ext cx="89154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smtClean="0"/>
          </a:p>
        </p:txBody>
      </p:sp>
      <p:sp>
        <p:nvSpPr>
          <p:cNvPr id="17" name="投影片編號版面配置區 5"/>
          <p:cNvSpPr>
            <a:spLocks noGrp="1"/>
          </p:cNvSpPr>
          <p:nvPr>
            <p:ph type="sldNum" sz="quarter" idx="4"/>
          </p:nvPr>
        </p:nvSpPr>
        <p:spPr>
          <a:xfrm>
            <a:off x="22225" y="6310313"/>
            <a:ext cx="398463" cy="365125"/>
          </a:xfrm>
          <a:prstGeom prst="rect">
            <a:avLst/>
          </a:prstGeom>
        </p:spPr>
        <p:txBody>
          <a:bodyPr vert="horz" wrap="square" lIns="0" tIns="0" rIns="0" bIns="0" numCol="1" anchor="b" anchorCtr="0" compatLnSpc="1">
            <a:prstTxWarp prst="textNoShape">
              <a:avLst/>
            </a:prstTxWarp>
          </a:bodyPr>
          <a:lstStyle>
            <a:lvl1pPr algn="r">
              <a:defRPr kumimoji="0" sz="1200">
                <a:solidFill>
                  <a:schemeClr val="bg1"/>
                </a:solidFill>
                <a:latin typeface="Constantia" pitchFamily="-112" charset="0"/>
                <a:ea typeface="新細明體" pitchFamily="-112" charset="-120"/>
              </a:defRPr>
            </a:lvl1pPr>
          </a:lstStyle>
          <a:p>
            <a:pPr>
              <a:defRPr/>
            </a:pPr>
            <a:fld id="{6B5C42FC-12C8-4688-AC28-1CB721E244AD}" type="slidenum">
              <a:rPr lang="zh-TW" altLang="en-US"/>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Lst>
  <p:txStyles>
    <p:titleStyle>
      <a:lvl1pPr algn="l" rtl="0" eaLnBrk="0" fontAlgn="base" hangingPunct="0">
        <a:spcBef>
          <a:spcPct val="0"/>
        </a:spcBef>
        <a:spcAft>
          <a:spcPct val="0"/>
        </a:spcAft>
        <a:defRPr lang="zh-TW" altLang="en-US" sz="2400" b="1" kern="1200" dirty="0">
          <a:solidFill>
            <a:srgbClr val="0076A3"/>
          </a:solidFill>
          <a:effectLst>
            <a:outerShdw blurRad="38100" dist="25400" dir="5400000" algn="tl" rotWithShape="0">
              <a:srgbClr val="000000">
                <a:alpha val="43000"/>
              </a:srgbClr>
            </a:outerShdw>
          </a:effectLst>
          <a:latin typeface="Arial" charset="0"/>
          <a:ea typeface="ＭＳ Ｐゴシック" charset="-128"/>
          <a:cs typeface="+mj-cs"/>
        </a:defRPr>
      </a:lvl1pPr>
      <a:lvl2pPr algn="l" rtl="0" eaLnBrk="0" fontAlgn="base" hangingPunct="0">
        <a:spcBef>
          <a:spcPct val="0"/>
        </a:spcBef>
        <a:spcAft>
          <a:spcPct val="0"/>
        </a:spcAft>
        <a:defRPr sz="2400" b="1">
          <a:solidFill>
            <a:srgbClr val="0076A3"/>
          </a:solidFill>
          <a:latin typeface="Arial" charset="0"/>
          <a:ea typeface="ＭＳ Ｐゴシック" charset="-128"/>
          <a:cs typeface="微軟正黑體" pitchFamily="34" charset="-120"/>
        </a:defRPr>
      </a:lvl2pPr>
      <a:lvl3pPr algn="l" rtl="0" eaLnBrk="0" fontAlgn="base" hangingPunct="0">
        <a:spcBef>
          <a:spcPct val="0"/>
        </a:spcBef>
        <a:spcAft>
          <a:spcPct val="0"/>
        </a:spcAft>
        <a:defRPr sz="2400" b="1">
          <a:solidFill>
            <a:srgbClr val="0076A3"/>
          </a:solidFill>
          <a:latin typeface="Arial" charset="0"/>
          <a:ea typeface="ＭＳ Ｐゴシック" charset="-128"/>
          <a:cs typeface="微軟正黑體" pitchFamily="34" charset="-120"/>
        </a:defRPr>
      </a:lvl3pPr>
      <a:lvl4pPr algn="l" rtl="0" eaLnBrk="0" fontAlgn="base" hangingPunct="0">
        <a:spcBef>
          <a:spcPct val="0"/>
        </a:spcBef>
        <a:spcAft>
          <a:spcPct val="0"/>
        </a:spcAft>
        <a:defRPr sz="2400" b="1">
          <a:solidFill>
            <a:srgbClr val="0076A3"/>
          </a:solidFill>
          <a:latin typeface="Arial" charset="0"/>
          <a:ea typeface="ＭＳ Ｐゴシック" charset="-128"/>
          <a:cs typeface="微軟正黑體" pitchFamily="34" charset="-120"/>
        </a:defRPr>
      </a:lvl4pPr>
      <a:lvl5pPr algn="l" rtl="0" eaLnBrk="0" fontAlgn="base" hangingPunct="0">
        <a:spcBef>
          <a:spcPct val="0"/>
        </a:spcBef>
        <a:spcAft>
          <a:spcPct val="0"/>
        </a:spcAft>
        <a:defRPr sz="2400" b="1">
          <a:solidFill>
            <a:srgbClr val="0076A3"/>
          </a:solidFill>
          <a:latin typeface="Arial" charset="0"/>
          <a:ea typeface="ＭＳ Ｐゴシック" charset="-128"/>
          <a:cs typeface="微軟正黑體" pitchFamily="34" charset="-120"/>
        </a:defRPr>
      </a:lvl5pPr>
      <a:lvl6pPr marL="457200" algn="l" rtl="0" fontAlgn="base">
        <a:spcBef>
          <a:spcPct val="0"/>
        </a:spcBef>
        <a:spcAft>
          <a:spcPct val="0"/>
        </a:spcAft>
        <a:defRPr sz="2400" b="1">
          <a:solidFill>
            <a:srgbClr val="0076A3"/>
          </a:solidFill>
          <a:latin typeface="Calibri" pitchFamily="34" charset="0"/>
          <a:ea typeface="微軟正黑體" pitchFamily="34" charset="-120"/>
        </a:defRPr>
      </a:lvl6pPr>
      <a:lvl7pPr marL="914400" algn="l" rtl="0" fontAlgn="base">
        <a:spcBef>
          <a:spcPct val="0"/>
        </a:spcBef>
        <a:spcAft>
          <a:spcPct val="0"/>
        </a:spcAft>
        <a:defRPr sz="2400" b="1">
          <a:solidFill>
            <a:srgbClr val="0076A3"/>
          </a:solidFill>
          <a:latin typeface="Calibri" pitchFamily="34" charset="0"/>
          <a:ea typeface="微軟正黑體" pitchFamily="34" charset="-120"/>
        </a:defRPr>
      </a:lvl7pPr>
      <a:lvl8pPr marL="1371600" algn="l" rtl="0" fontAlgn="base">
        <a:spcBef>
          <a:spcPct val="0"/>
        </a:spcBef>
        <a:spcAft>
          <a:spcPct val="0"/>
        </a:spcAft>
        <a:defRPr sz="2400" b="1">
          <a:solidFill>
            <a:srgbClr val="0076A3"/>
          </a:solidFill>
          <a:latin typeface="Calibri" pitchFamily="34" charset="0"/>
          <a:ea typeface="微軟正黑體" pitchFamily="34" charset="-120"/>
        </a:defRPr>
      </a:lvl8pPr>
      <a:lvl9pPr marL="1828800" algn="l" rtl="0" fontAlgn="base">
        <a:spcBef>
          <a:spcPct val="0"/>
        </a:spcBef>
        <a:spcAft>
          <a:spcPct val="0"/>
        </a:spcAft>
        <a:defRPr sz="2400" b="1">
          <a:solidFill>
            <a:srgbClr val="0076A3"/>
          </a:solidFill>
          <a:latin typeface="Calibri" pitchFamily="34" charset="0"/>
          <a:ea typeface="微軟正黑體" pitchFamily="34" charset="-120"/>
        </a:defRPr>
      </a:lvl9pPr>
    </p:titleStyle>
    <p:bodyStyle>
      <a:lvl1pPr marL="273050" indent="-273050" algn="l" rtl="0" eaLnBrk="0" fontAlgn="base" hangingPunct="0">
        <a:spcBef>
          <a:spcPct val="20000"/>
        </a:spcBef>
        <a:spcAft>
          <a:spcPct val="0"/>
        </a:spcAft>
        <a:buClr>
          <a:srgbClr val="0BD0D9"/>
        </a:buClr>
        <a:buSzPct val="95000"/>
        <a:buFont typeface="Wingdings 2" pitchFamily="-112" charset="2"/>
        <a:buChar char=""/>
        <a:defRPr sz="2600" kern="1200">
          <a:solidFill>
            <a:schemeClr val="tx1"/>
          </a:solidFill>
          <a:latin typeface="Arial" charset="0"/>
          <a:ea typeface="新細明體" charset="-120"/>
          <a:cs typeface="+mn-cs"/>
        </a:defRPr>
      </a:lvl1pPr>
      <a:lvl2pPr marL="639763" indent="-246063" algn="l" rtl="0" eaLnBrk="0" fontAlgn="base" hangingPunct="0">
        <a:spcBef>
          <a:spcPct val="20000"/>
        </a:spcBef>
        <a:spcAft>
          <a:spcPct val="0"/>
        </a:spcAft>
        <a:buClr>
          <a:schemeClr val="accent1"/>
        </a:buClr>
        <a:buSzPct val="85000"/>
        <a:buFont typeface="Wingdings 2" pitchFamily="-112" charset="2"/>
        <a:buChar char=""/>
        <a:defRPr sz="2400" kern="1200">
          <a:solidFill>
            <a:schemeClr val="tx1"/>
          </a:solidFill>
          <a:latin typeface="Arial" charset="0"/>
          <a:ea typeface="新細明體" charset="-120"/>
          <a:cs typeface="+mn-cs"/>
        </a:defRPr>
      </a:lvl2pPr>
      <a:lvl3pPr marL="914400" indent="-246063" algn="l" rtl="0" eaLnBrk="0" fontAlgn="base" hangingPunct="0">
        <a:spcBef>
          <a:spcPct val="20000"/>
        </a:spcBef>
        <a:spcAft>
          <a:spcPct val="0"/>
        </a:spcAft>
        <a:buClr>
          <a:schemeClr val="accent2"/>
        </a:buClr>
        <a:buSzPct val="70000"/>
        <a:buFont typeface="Wingdings 2" pitchFamily="-112" charset="2"/>
        <a:buChar char=""/>
        <a:defRPr sz="2100" kern="1200">
          <a:solidFill>
            <a:schemeClr val="tx1"/>
          </a:solidFill>
          <a:latin typeface="Arial" charset="0"/>
          <a:ea typeface="新細明體" charset="-120"/>
          <a:cs typeface="+mn-cs"/>
        </a:defRPr>
      </a:lvl3pPr>
      <a:lvl4pPr marL="1187450" indent="-209550" algn="l" rtl="0" eaLnBrk="0" fontAlgn="base" hangingPunct="0">
        <a:spcBef>
          <a:spcPct val="20000"/>
        </a:spcBef>
        <a:spcAft>
          <a:spcPct val="0"/>
        </a:spcAft>
        <a:buClr>
          <a:srgbClr val="0BD0D9"/>
        </a:buClr>
        <a:buSzPct val="65000"/>
        <a:buFont typeface="Wingdings 2" pitchFamily="-112" charset="2"/>
        <a:buChar char=""/>
        <a:defRPr sz="2000" kern="1200">
          <a:solidFill>
            <a:schemeClr val="tx1"/>
          </a:solidFill>
          <a:latin typeface="Arial" charset="0"/>
          <a:ea typeface="新細明體" charset="-120"/>
          <a:cs typeface="+mn-cs"/>
        </a:defRPr>
      </a:lvl4pPr>
      <a:lvl5pPr marL="1462088" indent="-209550" algn="l" rtl="0" eaLnBrk="0" fontAlgn="base" hangingPunct="0">
        <a:spcBef>
          <a:spcPct val="20000"/>
        </a:spcBef>
        <a:spcAft>
          <a:spcPct val="0"/>
        </a:spcAft>
        <a:buClr>
          <a:srgbClr val="10CF9B"/>
        </a:buClr>
        <a:buSzPct val="65000"/>
        <a:buFont typeface="Wingdings 2" pitchFamily="-112" charset="2"/>
        <a:buChar char=""/>
        <a:defRPr sz="2000" kern="1200">
          <a:solidFill>
            <a:schemeClr val="tx1"/>
          </a:solidFill>
          <a:latin typeface="Arial" charset="0"/>
          <a:ea typeface="新細明體" charset="-120"/>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577850" y="1371600"/>
            <a:ext cx="8506090" cy="1828800"/>
          </a:xfrm>
        </p:spPr>
        <p:txBody>
          <a:bodyPr wrap="square" lIns="91440" numCol="1" anchorCtr="0" compatLnSpc="1">
            <a:prstTxWarp prst="textNoShape">
              <a:avLst/>
            </a:prstTxWarp>
          </a:bodyPr>
          <a:lstStyle/>
          <a:p>
            <a:pPr eaLnBrk="1" hangingPunct="1">
              <a:defRPr/>
            </a:pPr>
            <a:r>
              <a:rPr lang="en-US" altLang="zh-TW"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t>Renewable</a:t>
            </a:r>
            <a:r>
              <a:rPr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t> </a:t>
            </a:r>
            <a:r>
              <a:rPr lang="en-US" altLang="zh-TW"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t>Energy</a:t>
            </a:r>
            <a:r>
              <a:rPr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t> </a:t>
            </a:r>
            <a:r>
              <a:rPr lang="en-US" altLang="zh-TW"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t>Reserves</a:t>
            </a:r>
            <a:br>
              <a:rPr lang="en-US" altLang="zh-TW"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br>
            <a:r>
              <a:rPr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t> </a:t>
            </a:r>
            <a:r>
              <a:rPr lang="en-US" altLang="zh-TW"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t>of</a:t>
            </a:r>
            <a:r>
              <a:rPr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t> </a:t>
            </a:r>
            <a:r>
              <a:rPr lang="en-US" altLang="zh-TW" sz="5400" dirty="0" smtClean="0">
                <a:solidFill>
                  <a:schemeClr val="tx1"/>
                </a:solidFill>
                <a:effectLst>
                  <a:outerShdw blurRad="38100" dist="38100" dir="2700000" algn="tl">
                    <a:srgbClr val="04617B"/>
                  </a:outerShdw>
                </a:effectLst>
                <a:latin typeface="新細明體" pitchFamily="18" charset="-120"/>
                <a:ea typeface="新細明體" pitchFamily="18" charset="-120"/>
                <a:cs typeface="BiauKai"/>
              </a:rPr>
              <a:t>Taiwan</a:t>
            </a:r>
            <a:endParaRPr sz="5400" dirty="0">
              <a:solidFill>
                <a:schemeClr val="tx1"/>
              </a:solidFill>
              <a:effectLst>
                <a:outerShdw blurRad="38100" dist="38100" dir="2700000" algn="tl">
                  <a:srgbClr val="04617B"/>
                </a:outerShdw>
              </a:effectLst>
              <a:latin typeface="新細明體" pitchFamily="18" charset="-120"/>
              <a:ea typeface="新細明體" pitchFamily="18" charset="-120"/>
              <a:cs typeface="BiauKai"/>
            </a:endParaRPr>
          </a:p>
        </p:txBody>
      </p:sp>
      <p:sp>
        <p:nvSpPr>
          <p:cNvPr id="6147" name="副標題 4"/>
          <p:cNvSpPr>
            <a:spLocks noGrp="1"/>
          </p:cNvSpPr>
          <p:nvPr>
            <p:ph type="subTitle" idx="1"/>
          </p:nvPr>
        </p:nvSpPr>
        <p:spPr>
          <a:xfrm>
            <a:off x="577850" y="2857500"/>
            <a:ext cx="8509000" cy="1914525"/>
          </a:xfrm>
        </p:spPr>
        <p:txBody>
          <a:bodyPr/>
          <a:lstStyle/>
          <a:p>
            <a:pPr marR="0" eaLnBrk="1" hangingPunct="1"/>
            <a:endParaRPr lang="en-US" altLang="zh-TW" smtClean="0">
              <a:latin typeface="新細明體" pitchFamily="18" charset="-120"/>
              <a:ea typeface="新細明體" pitchFamily="18" charset="-120"/>
            </a:endParaRPr>
          </a:p>
          <a:p>
            <a:pPr marR="0" eaLnBrk="1" hangingPunct="1"/>
            <a:endParaRPr lang="en-US" altLang="zh-TW" smtClean="0">
              <a:latin typeface="新細明體" pitchFamily="18" charset="-120"/>
              <a:ea typeface="新細明體" pitchFamily="18" charset="-120"/>
            </a:endParaRPr>
          </a:p>
          <a:p>
            <a:pPr marR="0" eaLnBrk="1" hangingPunct="1"/>
            <a:r>
              <a:rPr lang="en-US" altLang="zh-TW" sz="3600" smtClean="0">
                <a:latin typeface="新細明體" pitchFamily="18" charset="-120"/>
                <a:ea typeface="新細明體" pitchFamily="18" charset="-120"/>
              </a:rPr>
              <a:t>Falin</a:t>
            </a:r>
            <a:r>
              <a:rPr lang="zh-TW" altLang="en-US" sz="3600" smtClean="0">
                <a:latin typeface="新細明體" pitchFamily="18" charset="-120"/>
                <a:ea typeface="新細明體" pitchFamily="18" charset="-120"/>
              </a:rPr>
              <a:t> </a:t>
            </a:r>
            <a:r>
              <a:rPr lang="en-US" altLang="zh-TW" sz="3600" smtClean="0">
                <a:latin typeface="新細明體" pitchFamily="18" charset="-120"/>
                <a:ea typeface="新細明體" pitchFamily="18" charset="-120"/>
              </a:rPr>
              <a:t>Chen</a:t>
            </a:r>
          </a:p>
          <a:p>
            <a:pPr marR="0" eaLnBrk="1" hangingPunct="1"/>
            <a:r>
              <a:rPr lang="en-US" altLang="zh-TW" sz="3200" smtClean="0">
                <a:latin typeface="新細明體" pitchFamily="18" charset="-120"/>
                <a:ea typeface="新細明體" pitchFamily="18" charset="-120"/>
              </a:rPr>
              <a:t>National</a:t>
            </a:r>
            <a:r>
              <a:rPr lang="zh-TW" altLang="en-US" sz="3200" smtClean="0">
                <a:latin typeface="新細明體" pitchFamily="18" charset="-120"/>
                <a:ea typeface="新細明體" pitchFamily="18" charset="-120"/>
              </a:rPr>
              <a:t> </a:t>
            </a:r>
            <a:r>
              <a:rPr lang="en-US" altLang="zh-TW" sz="3200" smtClean="0">
                <a:latin typeface="新細明體" pitchFamily="18" charset="-120"/>
                <a:ea typeface="新細明體" pitchFamily="18" charset="-120"/>
              </a:rPr>
              <a:t>Taiwan</a:t>
            </a:r>
            <a:r>
              <a:rPr lang="zh-TW" altLang="en-US" sz="3200" smtClean="0">
                <a:latin typeface="新細明體" pitchFamily="18" charset="-120"/>
                <a:ea typeface="新細明體" pitchFamily="18" charset="-120"/>
              </a:rPr>
              <a:t> </a:t>
            </a:r>
            <a:r>
              <a:rPr lang="en-US" altLang="zh-TW" sz="3200" smtClean="0">
                <a:latin typeface="新細明體" pitchFamily="18" charset="-120"/>
                <a:ea typeface="新細明體" pitchFamily="18" charset="-120"/>
              </a:rPr>
              <a:t>University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3"/>
          <p:cNvSpPr>
            <a:spLocks noChangeArrowheads="1"/>
          </p:cNvSpPr>
          <p:nvPr/>
        </p:nvSpPr>
        <p:spPr bwMode="auto">
          <a:xfrm>
            <a:off x="0" y="188913"/>
            <a:ext cx="7400925" cy="646112"/>
          </a:xfrm>
          <a:prstGeom prst="rect">
            <a:avLst/>
          </a:prstGeom>
          <a:noFill/>
          <a:ln w="9525">
            <a:noFill/>
            <a:miter lim="800000"/>
            <a:headEnd/>
            <a:tailEnd/>
          </a:ln>
        </p:spPr>
        <p:txBody>
          <a:bodyPr>
            <a:spAutoFit/>
          </a:bodyPr>
          <a:lstStyle/>
          <a:p>
            <a:pPr algn="ctr">
              <a:defRPr/>
            </a:pPr>
            <a:r>
              <a:rPr lang="en-US" altLang="zh-TW"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Renewable Energy Reserves of Taiwan</a:t>
            </a:r>
            <a:endParaRPr kumimoji="0" lang="zh-TW" altLang="en-US" sz="3600" dirty="0">
              <a:solidFill>
                <a:srgbClr val="C00000"/>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endParaRPr>
          </a:p>
        </p:txBody>
      </p:sp>
      <p:graphicFrame>
        <p:nvGraphicFramePr>
          <p:cNvPr id="24623" name="Group 47"/>
          <p:cNvGraphicFramePr>
            <a:graphicFrameLocks noGrp="1"/>
          </p:cNvGraphicFramePr>
          <p:nvPr/>
        </p:nvGraphicFramePr>
        <p:xfrm>
          <a:off x="1209675" y="5072063"/>
          <a:ext cx="7693025" cy="1201737"/>
        </p:xfrm>
        <a:graphic>
          <a:graphicData uri="http://schemas.openxmlformats.org/drawingml/2006/table">
            <a:tbl>
              <a:tblPr/>
              <a:tblGrid>
                <a:gridCol w="1171178"/>
                <a:gridCol w="983721"/>
                <a:gridCol w="944166"/>
                <a:gridCol w="985440"/>
                <a:gridCol w="985441"/>
                <a:gridCol w="935567"/>
                <a:gridCol w="868494"/>
                <a:gridCol w="818621"/>
              </a:tblGrid>
              <a:tr h="357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Solar</a:t>
                      </a:r>
                      <a:endParaRPr kumimoji="0" lang="zh-TW"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Wind</a:t>
                      </a:r>
                      <a:endParaRPr kumimoji="0" lang="zh-TW"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Biomass</a:t>
                      </a:r>
                      <a:endParaRPr kumimoji="0" lang="zh-TW"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Marine</a:t>
                      </a:r>
                      <a:endParaRPr kumimoji="0" lang="zh-TW"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Geo-</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Thermal</a:t>
                      </a:r>
                      <a:endParaRPr kumimoji="0" lang="zh-TW"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Hydro</a:t>
                      </a:r>
                      <a:endParaRPr kumimoji="0" lang="zh-TW"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Total</a:t>
                      </a:r>
                      <a:endParaRPr kumimoji="0" lang="zh-TW"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lnTlToBr>
                      <a:noFill/>
                    </a:lnTlToBr>
                    <a:lnBlToTr>
                      <a:noFill/>
                    </a:lnBlToTr>
                    <a:solidFill>
                      <a:srgbClr val="FFFFFF"/>
                    </a:solidFill>
                  </a:tcPr>
                </a:tc>
              </a:tr>
              <a:tr h="357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Reserve</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24.27</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29.90</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1.82</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4.58</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0.67</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16.79</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8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78.03</a:t>
                      </a:r>
                      <a:endParaRPr kumimoji="0" lang="zh-TW" altLang="zh-TW" sz="18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7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Percentage</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31.3 %</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38.3 %</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2.3 %</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5.9 %</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0.8 %</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21.5 %</a:t>
                      </a:r>
                      <a:endParaRPr kumimoji="0" lang="zh-TW" altLang="zh-TW" sz="1600" b="0" i="0" u="none" strike="noStrike" cap="none" normalizeH="0" baseline="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rPr>
                        <a:t>100%</a:t>
                      </a:r>
                      <a:endParaRPr kumimoji="0" lang="zh-TW" altLang="zh-TW" sz="1600" b="0" i="0" u="none" strike="noStrike" cap="none" normalizeH="0" baseline="0" dirty="0" smtClean="0">
                        <a:ln>
                          <a:noFill/>
                        </a:ln>
                        <a:solidFill>
                          <a:schemeClr val="tx1"/>
                        </a:solidFill>
                        <a:effectLst/>
                        <a:latin typeface="Times New Roman" pitchFamily="18" charset="0"/>
                        <a:ea typeface="標楷體" pitchFamily="65" charset="-120"/>
                        <a:cs typeface="Times New Roman" pitchFamily="18" charset="0"/>
                      </a:endParaRPr>
                    </a:p>
                  </a:txBody>
                  <a:tcPr marL="74295" marR="7429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66" name="頁尾版面配置區 8"/>
          <p:cNvSpPr>
            <a:spLocks noGrp="1"/>
          </p:cNvSpPr>
          <p:nvPr>
            <p:ph type="ftr" sz="quarter" idx="4294967295"/>
          </p:nvPr>
        </p:nvSpPr>
        <p:spPr bwMode="auto">
          <a:xfrm>
            <a:off x="9518650" y="6492875"/>
            <a:ext cx="387350" cy="365125"/>
          </a:xfrm>
          <a:prstGeom prst="rect">
            <a:avLst/>
          </a:prstGeom>
          <a:noFill/>
          <a:ln>
            <a:miter lim="800000"/>
            <a:headEnd/>
            <a:tailEnd/>
          </a:ln>
        </p:spPr>
        <p:txBody>
          <a:bodyPr/>
          <a:lstStyle/>
          <a:p>
            <a:r>
              <a:rPr lang="en-US" altLang="zh-TW"/>
              <a:t>17</a:t>
            </a:r>
            <a:endParaRPr lang="zh-TW" altLang="en-US"/>
          </a:p>
        </p:txBody>
      </p:sp>
      <p:graphicFrame>
        <p:nvGraphicFramePr>
          <p:cNvPr id="1026" name="Object 44"/>
          <p:cNvGraphicFramePr>
            <a:graphicFrameLocks noChangeAspect="1"/>
          </p:cNvGraphicFramePr>
          <p:nvPr/>
        </p:nvGraphicFramePr>
        <p:xfrm>
          <a:off x="1281113" y="1125538"/>
          <a:ext cx="7993062" cy="3779837"/>
        </p:xfrm>
        <a:graphic>
          <a:graphicData uri="http://schemas.openxmlformats.org/presentationml/2006/ole">
            <p:oleObj spid="_x0000_s1026" r:id="rId3" imgW="7628400" imgH="4912920" progId="CorelDRAW.Graphic.9">
              <p:embed/>
            </p:oleObj>
          </a:graphicData>
        </a:graphic>
      </p:graphicFrame>
      <p:sp>
        <p:nvSpPr>
          <p:cNvPr id="1067" name="文字方塊 5"/>
          <p:cNvSpPr txBox="1">
            <a:spLocks noChangeArrowheads="1"/>
          </p:cNvSpPr>
          <p:nvPr/>
        </p:nvSpPr>
        <p:spPr bwMode="auto">
          <a:xfrm>
            <a:off x="3276600" y="765175"/>
            <a:ext cx="4824413" cy="338138"/>
          </a:xfrm>
          <a:prstGeom prst="rect">
            <a:avLst/>
          </a:prstGeom>
          <a:noFill/>
          <a:ln w="9525">
            <a:noFill/>
            <a:miter lim="800000"/>
            <a:headEnd/>
            <a:tailEnd/>
          </a:ln>
        </p:spPr>
        <p:txBody>
          <a:bodyPr>
            <a:spAutoFit/>
          </a:bodyPr>
          <a:lstStyle/>
          <a:p>
            <a:r>
              <a:rPr lang="en-US" altLang="zh-TW" sz="1200" i="1"/>
              <a:t>Renewable and Sustainable Energy Reviews,</a:t>
            </a:r>
            <a:r>
              <a:rPr lang="en-US" altLang="zh-TW" sz="1200"/>
              <a:t> </a:t>
            </a:r>
            <a:r>
              <a:rPr lang="en-US" altLang="zh-TW" sz="1200" b="1"/>
              <a:t>14</a:t>
            </a:r>
            <a:r>
              <a:rPr lang="en-US" altLang="zh-TW" sz="1200"/>
              <a:t>, 2511-2528, 2010</a:t>
            </a:r>
            <a:r>
              <a:rPr lang="en-US" altLang="zh-TW" sz="1600"/>
              <a:t>.</a:t>
            </a:r>
            <a:endParaRPr lang="zh-TW" alt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頁尾版面配置區 3"/>
          <p:cNvSpPr>
            <a:spLocks noGrp="1"/>
          </p:cNvSpPr>
          <p:nvPr>
            <p:ph type="ftr" sz="quarter" idx="4294967295"/>
          </p:nvPr>
        </p:nvSpPr>
        <p:spPr bwMode="auto">
          <a:xfrm>
            <a:off x="9442450" y="6492875"/>
            <a:ext cx="463550" cy="365125"/>
          </a:xfrm>
          <a:prstGeom prst="rect">
            <a:avLst/>
          </a:prstGeom>
          <a:noFill/>
          <a:ln>
            <a:miter lim="800000"/>
            <a:headEnd/>
            <a:tailEnd/>
          </a:ln>
        </p:spPr>
        <p:txBody>
          <a:bodyPr/>
          <a:lstStyle/>
          <a:p>
            <a:r>
              <a:rPr lang="en-US" altLang="zh-TW"/>
              <a:t>23</a:t>
            </a:r>
            <a:endParaRPr lang="zh-TW" altLang="en-US"/>
          </a:p>
        </p:txBody>
      </p:sp>
      <p:sp>
        <p:nvSpPr>
          <p:cNvPr id="18435" name="矩形 4"/>
          <p:cNvSpPr>
            <a:spLocks noChangeArrowheads="1"/>
          </p:cNvSpPr>
          <p:nvPr/>
        </p:nvSpPr>
        <p:spPr bwMode="auto">
          <a:xfrm>
            <a:off x="704850" y="271463"/>
            <a:ext cx="7680325" cy="646112"/>
          </a:xfrm>
          <a:prstGeom prst="rect">
            <a:avLst/>
          </a:prstGeom>
          <a:noFill/>
          <a:ln w="9525">
            <a:noFill/>
            <a:miter lim="800000"/>
            <a:headEnd/>
            <a:tailEnd/>
          </a:ln>
        </p:spPr>
        <p:txBody>
          <a:bodyPr>
            <a:spAutoFit/>
          </a:bodyPr>
          <a:lstStyle/>
          <a:p>
            <a:pPr>
              <a:defRPr/>
            </a:pPr>
            <a:r>
              <a:rPr lang="en-US" altLang="zh-TW"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Global Renewable Energy Reserves</a:t>
            </a:r>
            <a:endParaRPr lang="zh-TW" altLang="en-US"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graphicFrame>
        <p:nvGraphicFramePr>
          <p:cNvPr id="14" name="表格 13"/>
          <p:cNvGraphicFramePr>
            <a:graphicFrameLocks noGrp="1"/>
          </p:cNvGraphicFramePr>
          <p:nvPr/>
        </p:nvGraphicFramePr>
        <p:xfrm>
          <a:off x="819150" y="1196975"/>
          <a:ext cx="8424863" cy="5226050"/>
        </p:xfrm>
        <a:graphic>
          <a:graphicData uri="http://schemas.openxmlformats.org/drawingml/2006/table">
            <a:tbl>
              <a:tblPr/>
              <a:tblGrid>
                <a:gridCol w="558826"/>
                <a:gridCol w="1469400"/>
                <a:gridCol w="1404156"/>
                <a:gridCol w="1404156"/>
                <a:gridCol w="3588399"/>
              </a:tblGrid>
              <a:tr h="343038">
                <a:tc>
                  <a:txBody>
                    <a:bodyPr/>
                    <a:lstStyle/>
                    <a:p>
                      <a:pPr algn="ctr" fontAlgn="ctr"/>
                      <a:r>
                        <a:rPr lang="en-US" sz="1200" b="0" i="0" u="none" strike="noStrike" dirty="0">
                          <a:solidFill>
                            <a:srgbClr val="000000"/>
                          </a:solidFill>
                          <a:latin typeface="Times New Roman"/>
                        </a:rPr>
                        <a:t>Item</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CFFCC"/>
                    </a:solidFill>
                  </a:tcPr>
                </a:tc>
                <a:tc>
                  <a:txBody>
                    <a:bodyPr/>
                    <a:lstStyle/>
                    <a:p>
                      <a:pPr algn="ctr" fontAlgn="ctr"/>
                      <a:r>
                        <a:rPr lang="en-US" sz="1200" b="0" i="0" u="none" strike="noStrike" dirty="0">
                          <a:solidFill>
                            <a:srgbClr val="000000"/>
                          </a:solidFill>
                          <a:latin typeface="Times New Roman"/>
                        </a:rPr>
                        <a:t>Country (or Region)</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CFFCC"/>
                    </a:solidFill>
                  </a:tcPr>
                </a:tc>
                <a:tc gridSpan="2">
                  <a:txBody>
                    <a:bodyPr/>
                    <a:lstStyle/>
                    <a:p>
                      <a:pPr algn="ctr" fontAlgn="ctr"/>
                      <a:r>
                        <a:rPr lang="en-US" sz="1200" b="0" i="0" u="none" strike="noStrike" dirty="0">
                          <a:solidFill>
                            <a:srgbClr val="000000"/>
                          </a:solidFill>
                          <a:latin typeface="Times New Roman"/>
                        </a:rPr>
                        <a:t>Renewable Energy Reserves (kWh/d/p)</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CFFCC"/>
                    </a:solidFill>
                  </a:tcPr>
                </a:tc>
                <a:tc hMerge="1">
                  <a:txBody>
                    <a:bodyPr/>
                    <a:lstStyle/>
                    <a:p>
                      <a:endParaRPr lang="zh-TW" altLang="en-US"/>
                    </a:p>
                  </a:txBody>
                  <a:tcPr/>
                </a:tc>
                <a:tc>
                  <a:txBody>
                    <a:bodyPr/>
                    <a:lstStyle/>
                    <a:p>
                      <a:pPr algn="ctr" fontAlgn="ctr"/>
                      <a:r>
                        <a:rPr lang="en-US" sz="1200" b="0" i="0" u="none" strike="noStrike" dirty="0">
                          <a:solidFill>
                            <a:srgbClr val="000000"/>
                          </a:solidFill>
                          <a:latin typeface="Times New Roman"/>
                        </a:rPr>
                        <a:t>Description</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CCFFCC"/>
                    </a:solidFill>
                  </a:tcPr>
                </a:tc>
              </a:tr>
              <a:tr h="305034">
                <a:tc>
                  <a:txBody>
                    <a:bodyPr/>
                    <a:lstStyle/>
                    <a:p>
                      <a:pPr algn="ctr" fontAlgn="ctr"/>
                      <a:r>
                        <a:rPr lang="en-US" sz="1200" b="0" i="0" u="none" strike="noStrike" dirty="0">
                          <a:solidFill>
                            <a:srgbClr val="000000"/>
                          </a:solidFill>
                          <a:latin typeface="Times New Roman"/>
                        </a:rPr>
                        <a:t>1</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smtClean="0">
                          <a:solidFill>
                            <a:srgbClr val="000000"/>
                          </a:solidFill>
                          <a:latin typeface="Times New Roman"/>
                        </a:rPr>
                        <a:t>  Denmark </a:t>
                      </a:r>
                      <a:r>
                        <a:rPr lang="en-US" sz="1200" b="0" i="0" u="none" strike="noStrike" dirty="0">
                          <a:solidFill>
                            <a:srgbClr val="000000"/>
                          </a:solidFill>
                          <a:latin typeface="Times New Roman"/>
                        </a:rPr>
                        <a:t>[</a:t>
                      </a:r>
                      <a:r>
                        <a:rPr lang="en-US" sz="1200" b="0" i="0" u="none" strike="noStrike" dirty="0" smtClean="0">
                          <a:solidFill>
                            <a:srgbClr val="000000"/>
                          </a:solidFill>
                          <a:latin typeface="Times New Roman"/>
                        </a:rPr>
                        <a:t>24]</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1600" b="0" i="0" u="none" strike="noStrike" dirty="0">
                          <a:solidFill>
                            <a:srgbClr val="FF0000"/>
                          </a:solidFill>
                          <a:latin typeface="Times New Roman"/>
                        </a:rPr>
                        <a:t>81.2</a:t>
                      </a:r>
                      <a:endParaRPr lang="zh-TW" sz="1600" b="0" i="0" u="none" strike="noStrike" dirty="0">
                        <a:solidFill>
                          <a:srgbClr val="FF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a:txBody>
                    <a:bodyPr/>
                    <a:lstStyle/>
                    <a:p>
                      <a:pPr lvl="0" algn="l" fontAlgn="ctr"/>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5.4 million</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3723">
                <a:tc rowSpan="4">
                  <a:txBody>
                    <a:bodyPr/>
                    <a:lstStyle/>
                    <a:p>
                      <a:pPr algn="ctr" fontAlgn="ctr"/>
                      <a:r>
                        <a:rPr lang="en-US" sz="1200" b="0" i="0" u="none" strike="noStrike" dirty="0">
                          <a:solidFill>
                            <a:srgbClr val="000000"/>
                          </a:solidFill>
                          <a:latin typeface="Times New Roman"/>
                        </a:rPr>
                        <a:t>2</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4">
                  <a:txBody>
                    <a:bodyPr/>
                    <a:lstStyle/>
                    <a:p>
                      <a:pPr algn="l" fontAlgn="ctr"/>
                      <a:r>
                        <a:rPr lang="en-US" sz="1200" b="0" i="0" u="none" strike="noStrike" dirty="0" smtClean="0">
                          <a:solidFill>
                            <a:srgbClr val="000000"/>
                          </a:solidFill>
                          <a:latin typeface="Times New Roman"/>
                        </a:rPr>
                        <a:t>  The </a:t>
                      </a:r>
                      <a:r>
                        <a:rPr lang="en-US" sz="1200" b="0" i="0" u="none" strike="noStrike" dirty="0">
                          <a:solidFill>
                            <a:srgbClr val="000000"/>
                          </a:solidFill>
                          <a:latin typeface="Times New Roman"/>
                        </a:rPr>
                        <a:t>U.K.</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2">
                  <a:txBody>
                    <a:bodyPr/>
                    <a:lstStyle/>
                    <a:p>
                      <a:pPr algn="ctr" fontAlgn="ctr"/>
                      <a:r>
                        <a:rPr lang="en-US" sz="1200" b="0" i="0" u="none" strike="noStrike" dirty="0">
                          <a:solidFill>
                            <a:srgbClr val="000000"/>
                          </a:solidFill>
                          <a:latin typeface="Times New Roman"/>
                        </a:rPr>
                        <a:t>A.[</a:t>
                      </a:r>
                      <a:r>
                        <a:rPr lang="en-US" sz="1200" b="0" i="0" u="none" strike="noStrike" dirty="0" smtClean="0">
                          <a:solidFill>
                            <a:srgbClr val="000000"/>
                          </a:solidFill>
                          <a:latin typeface="Times New Roman"/>
                        </a:rPr>
                        <a:t>25]</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2">
                  <a:txBody>
                    <a:bodyPr/>
                    <a:lstStyle/>
                    <a:p>
                      <a:pPr algn="ctr" fontAlgn="ctr"/>
                      <a:r>
                        <a:rPr lang="en-US" sz="1200" b="0" i="0" u="none" strike="noStrike" dirty="0">
                          <a:solidFill>
                            <a:srgbClr val="000000"/>
                          </a:solidFill>
                          <a:latin typeface="Times New Roman"/>
                        </a:rPr>
                        <a:t>34.5</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l" fontAlgn="t"/>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5.4 million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CC"/>
                    </a:solidFill>
                  </a:tcPr>
                </a:tc>
              </a:tr>
              <a:tr h="76017">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East </a:t>
                      </a:r>
                      <a:r>
                        <a:rPr lang="en-US" sz="1200" b="0" i="0" u="none" strike="noStrike" dirty="0">
                          <a:solidFill>
                            <a:srgbClr val="000000"/>
                          </a:solidFill>
                          <a:latin typeface="Times New Roman"/>
                        </a:rPr>
                        <a:t>Region, England</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CC"/>
                    </a:solidFill>
                  </a:tcPr>
                </a:tc>
              </a:tr>
              <a:tr h="173723">
                <a:tc vMerge="1">
                  <a:txBody>
                    <a:bodyPr/>
                    <a:lstStyle/>
                    <a:p>
                      <a:endParaRPr lang="zh-TW" altLang="en-US"/>
                    </a:p>
                  </a:txBody>
                  <a:tcPr/>
                </a:tc>
                <a:tc vMerge="1">
                  <a:txBody>
                    <a:bodyPr/>
                    <a:lstStyle/>
                    <a:p>
                      <a:endParaRPr lang="zh-TW" altLang="en-US"/>
                    </a:p>
                  </a:txBody>
                  <a:tcPr/>
                </a:tc>
                <a:tc rowSpan="2">
                  <a:txBody>
                    <a:bodyPr/>
                    <a:lstStyle/>
                    <a:p>
                      <a:pPr algn="ctr" fontAlgn="ctr"/>
                      <a:r>
                        <a:rPr lang="en-US" sz="1200" b="0" i="0" u="none" strike="noStrike" dirty="0">
                          <a:solidFill>
                            <a:srgbClr val="000000"/>
                          </a:solidFill>
                          <a:latin typeface="Times New Roman"/>
                        </a:rPr>
                        <a:t>B.[14]</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2">
                  <a:txBody>
                    <a:bodyPr/>
                    <a:lstStyle/>
                    <a:p>
                      <a:pPr algn="ctr" fontAlgn="ctr"/>
                      <a:r>
                        <a:rPr lang="en-US" sz="1800" b="0" i="0" u="none" strike="noStrike" dirty="0">
                          <a:solidFill>
                            <a:srgbClr val="FF0000"/>
                          </a:solidFill>
                          <a:latin typeface="Times New Roman"/>
                        </a:rPr>
                        <a:t>175.5</a:t>
                      </a:r>
                      <a:endParaRPr lang="zh-TW" sz="1800" b="0" i="0" u="none" strike="noStrike" dirty="0">
                        <a:solidFill>
                          <a:srgbClr val="FF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l" fontAlgn="t"/>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60.9 million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CC"/>
                    </a:solidFill>
                  </a:tcPr>
                </a:tc>
              </a:tr>
              <a:tr h="170731">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The </a:t>
                      </a:r>
                      <a:r>
                        <a:rPr lang="en-US" sz="1200" b="0" i="0" u="none" strike="noStrike" dirty="0">
                          <a:solidFill>
                            <a:srgbClr val="000000"/>
                          </a:solidFill>
                          <a:latin typeface="Times New Roman"/>
                        </a:rPr>
                        <a:t>U.K.</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CC"/>
                    </a:solidFill>
                  </a:tcPr>
                </a:tc>
              </a:tr>
              <a:tr h="97003">
                <a:tc rowSpan="2">
                  <a:txBody>
                    <a:bodyPr/>
                    <a:lstStyle/>
                    <a:p>
                      <a:pPr algn="ctr" fontAlgn="ctr"/>
                      <a:r>
                        <a:rPr lang="en-US" sz="1200" b="0" i="0" u="none" strike="noStrike" dirty="0">
                          <a:solidFill>
                            <a:srgbClr val="000000"/>
                          </a:solidFill>
                          <a:latin typeface="Times New Roman"/>
                        </a:rPr>
                        <a:t>3</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fontAlgn="ctr"/>
                      <a:r>
                        <a:rPr lang="en-US" sz="1200" b="0" i="0" u="none" strike="noStrike" dirty="0" smtClean="0">
                          <a:solidFill>
                            <a:srgbClr val="000000"/>
                          </a:solidFill>
                          <a:latin typeface="Times New Roman"/>
                        </a:rPr>
                        <a:t>  Germany </a:t>
                      </a:r>
                      <a:r>
                        <a:rPr lang="en-US" sz="1200" b="0" i="0" u="none" strike="noStrike" dirty="0">
                          <a:solidFill>
                            <a:srgbClr val="000000"/>
                          </a:solidFill>
                          <a:latin typeface="Times New Roman"/>
                        </a:rPr>
                        <a:t>[</a:t>
                      </a:r>
                      <a:r>
                        <a:rPr lang="en-US" sz="1200" b="0" i="0" u="none" strike="noStrike" dirty="0" smtClean="0">
                          <a:solidFill>
                            <a:srgbClr val="000000"/>
                          </a:solidFill>
                          <a:latin typeface="Times New Roman"/>
                        </a:rPr>
                        <a:t>26,27]</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algn="ctr" fontAlgn="ctr"/>
                      <a:r>
                        <a:rPr lang="en-US" sz="1200" b="0" i="0" u="none" strike="noStrike" dirty="0">
                          <a:solidFill>
                            <a:srgbClr val="000000"/>
                          </a:solidFill>
                          <a:latin typeface="Times New Roman"/>
                        </a:rPr>
                        <a:t>18.9</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82 million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49453">
                <a:tc vMerge="1">
                  <a:txBody>
                    <a:bodyPr/>
                    <a:lstStyle/>
                    <a:p>
                      <a:endParaRPr lang="zh-TW" altLang="en-US"/>
                    </a:p>
                  </a:txBody>
                  <a:tcPr/>
                </a:tc>
                <a:tc vMerge="1">
                  <a:txBody>
                    <a:bodyPr/>
                    <a:lstStyle/>
                    <a:p>
                      <a:endParaRPr lang="zh-TW" altLang="en-US"/>
                    </a:p>
                  </a:txBody>
                  <a:tcPr/>
                </a:tc>
                <a:tc gridSpan="2" vMerge="1">
                  <a:txBody>
                    <a:bodyPr/>
                    <a:lstStyle/>
                    <a:p>
                      <a:endParaRPr lang="zh-TW" altLang="en-US"/>
                    </a:p>
                  </a:txBody>
                  <a:tcPr/>
                </a:tc>
                <a:tc hMerge="1" v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Excluding </a:t>
                      </a:r>
                      <a:r>
                        <a:rPr lang="en-US" sz="1200" b="0" i="0" u="none" strike="noStrike" dirty="0">
                          <a:solidFill>
                            <a:srgbClr val="000000"/>
                          </a:solidFill>
                          <a:latin typeface="Times New Roman"/>
                        </a:rPr>
                        <a:t>ocean energy</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319971">
                <a:tc>
                  <a:txBody>
                    <a:bodyPr/>
                    <a:lstStyle/>
                    <a:p>
                      <a:pPr algn="ctr" fontAlgn="ctr"/>
                      <a:r>
                        <a:rPr lang="en-US" sz="1200" b="0" i="0" u="none" strike="noStrike" dirty="0">
                          <a:solidFill>
                            <a:srgbClr val="000000"/>
                          </a:solidFill>
                          <a:latin typeface="Times New Roman"/>
                        </a:rPr>
                        <a:t>4</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a:txBody>
                    <a:bodyPr/>
                    <a:lstStyle/>
                    <a:p>
                      <a:pPr algn="l" fontAlgn="ctr"/>
                      <a:r>
                        <a:rPr lang="en-US" sz="1200" b="0" i="0" u="none" strike="noStrike" dirty="0" smtClean="0">
                          <a:solidFill>
                            <a:srgbClr val="000000"/>
                          </a:solidFill>
                          <a:latin typeface="Times New Roman"/>
                        </a:rPr>
                        <a:t>  China </a:t>
                      </a:r>
                      <a:r>
                        <a:rPr lang="en-US" sz="1200" b="0" i="0" u="none" strike="noStrike" dirty="0">
                          <a:solidFill>
                            <a:srgbClr val="000000"/>
                          </a:solidFill>
                          <a:latin typeface="Times New Roman"/>
                        </a:rPr>
                        <a:t>[</a:t>
                      </a:r>
                      <a:r>
                        <a:rPr lang="en-US" sz="1200" b="0" i="0" u="none" strike="noStrike" dirty="0" smtClean="0">
                          <a:solidFill>
                            <a:srgbClr val="000000"/>
                          </a:solidFill>
                          <a:latin typeface="Times New Roman"/>
                        </a:rPr>
                        <a:t>24]</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gridSpan="2">
                  <a:txBody>
                    <a:bodyPr/>
                    <a:lstStyle/>
                    <a:p>
                      <a:pPr algn="ctr" fontAlgn="ctr"/>
                      <a:r>
                        <a:rPr lang="en-US" sz="1400" b="0" i="0" u="none" strike="noStrike" dirty="0">
                          <a:solidFill>
                            <a:srgbClr val="FF0000"/>
                          </a:solidFill>
                          <a:latin typeface="Times New Roman"/>
                        </a:rPr>
                        <a:t>39.43</a:t>
                      </a:r>
                      <a:endParaRPr lang="zh-TW" sz="1400" b="0" i="0" u="none" strike="noStrike" dirty="0">
                        <a:solidFill>
                          <a:srgbClr val="FF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hMerge="1">
                  <a:txBody>
                    <a:bodyPr/>
                    <a:lstStyle/>
                    <a:p>
                      <a:endParaRPr lang="zh-TW" altLang="en-US"/>
                    </a:p>
                  </a:txBody>
                  <a:tcPr/>
                </a:tc>
                <a:tc>
                  <a:txBody>
                    <a:bodyPr/>
                    <a:lstStyle/>
                    <a:p>
                      <a:pPr algn="l" fontAlgn="t">
                        <a:lnSpc>
                          <a:spcPts val="1800"/>
                        </a:lnSpc>
                        <a:spcBef>
                          <a:spcPts val="1200"/>
                        </a:spcBef>
                      </a:pPr>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1321.29 million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r>
              <a:tr h="173723">
                <a:tc rowSpan="2">
                  <a:txBody>
                    <a:bodyPr/>
                    <a:lstStyle/>
                    <a:p>
                      <a:pPr algn="ctr" fontAlgn="ctr"/>
                      <a:r>
                        <a:rPr lang="en-US" sz="1200" b="0" i="0" u="none" strike="noStrike" dirty="0">
                          <a:solidFill>
                            <a:srgbClr val="000000"/>
                          </a:solidFill>
                          <a:latin typeface="Times New Roman"/>
                        </a:rPr>
                        <a:t>5</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fontAlgn="ctr"/>
                      <a:r>
                        <a:rPr lang="en-US" sz="1200" b="0" i="0" u="none" strike="noStrike" dirty="0" smtClean="0">
                          <a:solidFill>
                            <a:srgbClr val="000000"/>
                          </a:solidFill>
                          <a:latin typeface="Times New Roman"/>
                        </a:rPr>
                        <a:t>  India [28]</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algn="ctr" fontAlgn="ctr"/>
                      <a:r>
                        <a:rPr lang="en-US" sz="1200" b="0" i="0" u="none" strike="noStrike" dirty="0">
                          <a:solidFill>
                            <a:srgbClr val="000000"/>
                          </a:solidFill>
                          <a:latin typeface="Times New Roman"/>
                        </a:rPr>
                        <a:t>1.22</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1,200 million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63923">
                <a:tc vMerge="1">
                  <a:txBody>
                    <a:bodyPr/>
                    <a:lstStyle/>
                    <a:p>
                      <a:endParaRPr lang="zh-TW" altLang="en-US"/>
                    </a:p>
                  </a:txBody>
                  <a:tcPr/>
                </a:tc>
                <a:tc vMerge="1">
                  <a:txBody>
                    <a:bodyPr/>
                    <a:lstStyle/>
                    <a:p>
                      <a:endParaRPr lang="zh-TW" altLang="en-US"/>
                    </a:p>
                  </a:txBody>
                  <a:tcPr/>
                </a:tc>
                <a:tc gridSpan="2" vMerge="1">
                  <a:txBody>
                    <a:bodyPr/>
                    <a:lstStyle/>
                    <a:p>
                      <a:endParaRPr lang="zh-TW" altLang="en-US"/>
                    </a:p>
                  </a:txBody>
                  <a:tcPr/>
                </a:tc>
                <a:tc hMerge="1" v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Potential </a:t>
                      </a:r>
                      <a:r>
                        <a:rPr lang="en-US" sz="1200" b="0" i="0" u="none" strike="noStrike" dirty="0">
                          <a:solidFill>
                            <a:srgbClr val="000000"/>
                          </a:solidFill>
                          <a:latin typeface="Times New Roman"/>
                        </a:rPr>
                        <a:t>of total installation capacity: 152,000 MW</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97003">
                <a:tc rowSpan="2">
                  <a:txBody>
                    <a:bodyPr/>
                    <a:lstStyle/>
                    <a:p>
                      <a:pPr algn="ctr" fontAlgn="ctr"/>
                      <a:r>
                        <a:rPr lang="en-US" sz="1200" b="0" i="0" u="none" strike="noStrike" dirty="0">
                          <a:solidFill>
                            <a:srgbClr val="000000"/>
                          </a:solidFill>
                          <a:latin typeface="Times New Roman"/>
                        </a:rPr>
                        <a:t>6</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2">
                  <a:txBody>
                    <a:bodyPr/>
                    <a:lstStyle/>
                    <a:p>
                      <a:pPr algn="l" fontAlgn="ctr"/>
                      <a:r>
                        <a:rPr lang="en-US" sz="1200" b="0" i="0" u="none" strike="noStrike" dirty="0" smtClean="0">
                          <a:solidFill>
                            <a:srgbClr val="000000"/>
                          </a:solidFill>
                          <a:latin typeface="Times New Roman"/>
                        </a:rPr>
                        <a:t>  California [29]</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2" gridSpan="2">
                  <a:txBody>
                    <a:bodyPr/>
                    <a:lstStyle/>
                    <a:p>
                      <a:pPr algn="ctr" fontAlgn="ctr"/>
                      <a:r>
                        <a:rPr lang="en-US" sz="1200" b="0" i="0" u="none" strike="noStrike" dirty="0">
                          <a:solidFill>
                            <a:srgbClr val="000000"/>
                          </a:solidFill>
                          <a:latin typeface="Times New Roman"/>
                        </a:rPr>
                        <a:t>6.1</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2"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38 million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CC"/>
                    </a:solidFill>
                  </a:tcPr>
                </a:tc>
              </a:tr>
              <a:tr h="328029">
                <a:tc vMerge="1">
                  <a:txBody>
                    <a:bodyPr/>
                    <a:lstStyle/>
                    <a:p>
                      <a:endParaRPr lang="zh-TW" altLang="en-US"/>
                    </a:p>
                  </a:txBody>
                  <a:tcPr/>
                </a:tc>
                <a:tc vMerge="1">
                  <a:txBody>
                    <a:bodyPr/>
                    <a:lstStyle/>
                    <a:p>
                      <a:endParaRPr lang="zh-TW" altLang="en-US"/>
                    </a:p>
                  </a:txBody>
                  <a:tcPr/>
                </a:tc>
                <a:tc gridSpan="2" vMerge="1">
                  <a:txBody>
                    <a:bodyPr/>
                    <a:lstStyle/>
                    <a:p>
                      <a:endParaRPr lang="zh-TW" altLang="en-US"/>
                    </a:p>
                  </a:txBody>
                  <a:tcPr/>
                </a:tc>
                <a:tc hMerge="1" v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Potential </a:t>
                      </a:r>
                      <a:r>
                        <a:rPr lang="en-US" sz="1200" b="0" i="0" u="none" strike="noStrike" dirty="0">
                          <a:solidFill>
                            <a:srgbClr val="000000"/>
                          </a:solidFill>
                          <a:latin typeface="Times New Roman"/>
                        </a:rPr>
                        <a:t>of total installation capacity: 24,153 MW </a:t>
                      </a:r>
                      <a:endParaRPr lang="en-US" sz="1200" b="0" i="0" u="none" strike="noStrike" dirty="0" smtClean="0">
                        <a:solidFill>
                          <a:srgbClr val="000000"/>
                        </a:solidFill>
                        <a:latin typeface="Times New Roman"/>
                      </a:endParaRPr>
                    </a:p>
                    <a:p>
                      <a:pPr algn="l" fontAlgn="t"/>
                      <a:r>
                        <a:rPr lang="en-US" sz="1200" b="0" i="0" u="none" strike="noStrike" dirty="0" smtClean="0">
                          <a:solidFill>
                            <a:srgbClr val="000000"/>
                          </a:solidFill>
                          <a:latin typeface="Times New Roman"/>
                        </a:rPr>
                        <a:t>   (</a:t>
                      </a:r>
                      <a:r>
                        <a:rPr lang="en-US" sz="1200" b="0" i="0" u="none" strike="noStrike" dirty="0">
                          <a:solidFill>
                            <a:srgbClr val="000000"/>
                          </a:solidFill>
                          <a:latin typeface="Times New Roman"/>
                        </a:rPr>
                        <a:t>including 9,153 of pump storage)</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CC"/>
                    </a:solidFill>
                  </a:tcPr>
                </a:tc>
              </a:tr>
              <a:tr h="173723">
                <a:tc rowSpan="4">
                  <a:txBody>
                    <a:bodyPr/>
                    <a:lstStyle/>
                    <a:p>
                      <a:pPr algn="ctr" fontAlgn="ctr"/>
                      <a:r>
                        <a:rPr lang="en-US" sz="1200" b="0" i="0" u="none" strike="noStrike" dirty="0">
                          <a:solidFill>
                            <a:srgbClr val="000000"/>
                          </a:solidFill>
                          <a:latin typeface="Times New Roman"/>
                        </a:rPr>
                        <a:t>7</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fontAlgn="ctr"/>
                      <a:r>
                        <a:rPr lang="en-US" sz="1200" b="0" i="0" u="none" strike="noStrike" dirty="0" smtClean="0">
                          <a:solidFill>
                            <a:srgbClr val="000000"/>
                          </a:solidFill>
                          <a:latin typeface="Times New Roman"/>
                        </a:rPr>
                        <a:t>  Massachusetts </a:t>
                      </a:r>
                      <a:r>
                        <a:rPr lang="en-US" sz="1200" b="0" i="0" u="none" strike="noStrike" dirty="0">
                          <a:solidFill>
                            <a:srgbClr val="000000"/>
                          </a:solidFill>
                          <a:latin typeface="Times New Roman"/>
                        </a:rPr>
                        <a:t>[</a:t>
                      </a:r>
                      <a:r>
                        <a:rPr lang="en-US" sz="1200" b="0" i="0" u="none" strike="noStrike" dirty="0" smtClean="0">
                          <a:solidFill>
                            <a:srgbClr val="000000"/>
                          </a:solidFill>
                          <a:latin typeface="Times New Roman"/>
                        </a:rPr>
                        <a:t>30]</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zh-TW" sz="1200" b="0" i="0" u="none" strike="noStrike" dirty="0">
                          <a:solidFill>
                            <a:srgbClr val="000000"/>
                          </a:solidFill>
                          <a:latin typeface="Times New Roman"/>
                        </a:rPr>
                        <a:t>　</a:t>
                      </a: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6.5 million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01412">
                <a:tc vMerge="1">
                  <a:txBody>
                    <a:bodyPr/>
                    <a:lstStyle/>
                    <a:p>
                      <a:endParaRPr lang="zh-TW" altLang="en-US"/>
                    </a:p>
                  </a:txBody>
                  <a:tcPr/>
                </a:tc>
                <a:tc vMerge="1">
                  <a:txBody>
                    <a:bodyPr/>
                    <a:lstStyle/>
                    <a:p>
                      <a:endParaRPr lang="zh-TW" altLang="en-US"/>
                    </a:p>
                  </a:txBody>
                  <a:tcPr/>
                </a:tc>
                <a:tc gridSpan="2">
                  <a:txBody>
                    <a:bodyPr/>
                    <a:lstStyle/>
                    <a:p>
                      <a:pPr algn="ctr" fontAlgn="ctr"/>
                      <a:r>
                        <a:rPr lang="zh-TW" sz="1600" b="0" i="0" u="none" strike="noStrike" dirty="0">
                          <a:solidFill>
                            <a:srgbClr val="FF0000"/>
                          </a:solidFill>
                          <a:latin typeface="Times New Roman"/>
                        </a:rPr>
                        <a:t>61.9 (theoretical value)</a:t>
                      </a: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Installation </a:t>
                      </a:r>
                      <a:r>
                        <a:rPr lang="en-US" sz="1200" b="0" i="0" u="none" strike="noStrike" dirty="0">
                          <a:solidFill>
                            <a:srgbClr val="000000"/>
                          </a:solidFill>
                          <a:latin typeface="Times New Roman"/>
                        </a:rPr>
                        <a:t>potential:</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79451">
                <a:tc vMerge="1">
                  <a:txBody>
                    <a:bodyPr/>
                    <a:lstStyle/>
                    <a:p>
                      <a:endParaRPr lang="zh-TW" altLang="en-US"/>
                    </a:p>
                  </a:txBody>
                  <a:tcPr/>
                </a:tc>
                <a:tc vMerge="1">
                  <a:txBody>
                    <a:bodyPr/>
                    <a:lstStyle/>
                    <a:p>
                      <a:endParaRPr lang="zh-TW" altLang="en-US"/>
                    </a:p>
                  </a:txBody>
                  <a:tcPr/>
                </a:tc>
                <a:tc gridSpan="2">
                  <a:txBody>
                    <a:bodyPr/>
                    <a:lstStyle/>
                    <a:p>
                      <a:pPr algn="ctr" fontAlgn="ctr"/>
                      <a:r>
                        <a:rPr lang="zh-TW" sz="1200" b="1" i="0" u="none" strike="noStrike" dirty="0">
                          <a:solidFill>
                            <a:srgbClr val="0070C0"/>
                          </a:solidFill>
                          <a:latin typeface="Times New Roman"/>
                        </a:rPr>
                        <a:t>13.16 (technically feasible)</a:t>
                      </a: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41,900 </a:t>
                      </a:r>
                      <a:r>
                        <a:rPr lang="en-US" sz="1200" b="0" i="0" u="none" strike="noStrike" dirty="0">
                          <a:solidFill>
                            <a:srgbClr val="000000"/>
                          </a:solidFill>
                          <a:latin typeface="Times New Roman"/>
                        </a:rPr>
                        <a:t>MW(theoretical value)</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216175">
                <a:tc vMerge="1">
                  <a:txBody>
                    <a:bodyPr/>
                    <a:lstStyle/>
                    <a:p>
                      <a:endParaRPr lang="zh-TW" altLang="en-US"/>
                    </a:p>
                  </a:txBody>
                  <a:tcPr/>
                </a:tc>
                <a:tc vMerge="1">
                  <a:txBody>
                    <a:bodyPr/>
                    <a:lstStyle/>
                    <a:p>
                      <a:endParaRPr lang="zh-TW" altLang="en-US"/>
                    </a:p>
                  </a:txBody>
                  <a:tcPr/>
                </a:tc>
                <a:tc gridSpan="2">
                  <a:txBody>
                    <a:bodyPr/>
                    <a:lstStyle/>
                    <a:p>
                      <a:pPr algn="ctr" fontAlgn="ctr"/>
                      <a:r>
                        <a:rPr lang="zh-TW" sz="1200" b="0" i="0" u="none" strike="noStrike" dirty="0">
                          <a:solidFill>
                            <a:srgbClr val="000000"/>
                          </a:solidFill>
                          <a:latin typeface="Times New Roman"/>
                        </a:rPr>
                        <a:t>　</a:t>
                      </a: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8,700-12,900 </a:t>
                      </a:r>
                      <a:r>
                        <a:rPr lang="en-US" sz="1200" b="0" i="0" u="none" strike="noStrike" dirty="0">
                          <a:solidFill>
                            <a:srgbClr val="000000"/>
                          </a:solidFill>
                          <a:latin typeface="Times New Roman"/>
                        </a:rPr>
                        <a:t>MW(technically feasible)</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73723">
                <a:tc rowSpan="2">
                  <a:txBody>
                    <a:bodyPr/>
                    <a:lstStyle/>
                    <a:p>
                      <a:pPr algn="ctr" fontAlgn="ctr"/>
                      <a:r>
                        <a:rPr lang="en-US" sz="1200" b="0" i="0" u="none" strike="noStrike" dirty="0">
                          <a:solidFill>
                            <a:srgbClr val="000000"/>
                          </a:solidFill>
                          <a:latin typeface="Times New Roman"/>
                        </a:rPr>
                        <a:t>8</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2">
                  <a:txBody>
                    <a:bodyPr/>
                    <a:lstStyle/>
                    <a:p>
                      <a:pPr algn="l" fontAlgn="ctr"/>
                      <a:r>
                        <a:rPr lang="en-US" sz="1200" b="0" i="0" u="none" strike="noStrike" dirty="0" smtClean="0">
                          <a:solidFill>
                            <a:srgbClr val="000000"/>
                          </a:solidFill>
                          <a:latin typeface="Times New Roman"/>
                        </a:rPr>
                        <a:t>  Florida </a:t>
                      </a:r>
                      <a:r>
                        <a:rPr lang="en-US" sz="1200" b="0" i="0" u="none" strike="noStrike" dirty="0">
                          <a:solidFill>
                            <a:srgbClr val="000000"/>
                          </a:solidFill>
                          <a:latin typeface="Times New Roman"/>
                        </a:rPr>
                        <a:t>[</a:t>
                      </a:r>
                      <a:r>
                        <a:rPr lang="en-US" sz="1200" b="0" i="0" u="none" strike="noStrike" dirty="0" smtClean="0">
                          <a:solidFill>
                            <a:srgbClr val="000000"/>
                          </a:solidFill>
                          <a:latin typeface="Times New Roman"/>
                        </a:rPr>
                        <a:t>31]</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2" gridSpan="2">
                  <a:txBody>
                    <a:bodyPr/>
                    <a:lstStyle/>
                    <a:p>
                      <a:pPr algn="ctr" fontAlgn="ctr"/>
                      <a:r>
                        <a:rPr lang="en-US" sz="1200" b="0" i="0" u="none" strike="noStrike" dirty="0">
                          <a:solidFill>
                            <a:srgbClr val="000000"/>
                          </a:solidFill>
                          <a:latin typeface="Times New Roman"/>
                        </a:rPr>
                        <a:t>9.89</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CC"/>
                    </a:solidFill>
                  </a:tcPr>
                </a:tc>
                <a:tc rowSpan="2"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14.6 million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CC"/>
                    </a:solidFill>
                  </a:tcPr>
                </a:tc>
              </a:tr>
              <a:tr h="420127">
                <a:tc vMerge="1">
                  <a:txBody>
                    <a:bodyPr/>
                    <a:lstStyle/>
                    <a:p>
                      <a:endParaRPr lang="zh-TW" altLang="en-US"/>
                    </a:p>
                  </a:txBody>
                  <a:tcPr/>
                </a:tc>
                <a:tc vMerge="1">
                  <a:txBody>
                    <a:bodyPr/>
                    <a:lstStyle/>
                    <a:p>
                      <a:endParaRPr lang="zh-TW" altLang="en-US"/>
                    </a:p>
                  </a:txBody>
                  <a:tcPr/>
                </a:tc>
                <a:tc gridSpan="2" vMerge="1">
                  <a:txBody>
                    <a:bodyPr/>
                    <a:lstStyle/>
                    <a:p>
                      <a:endParaRPr lang="zh-TW" altLang="en-US"/>
                    </a:p>
                  </a:txBody>
                  <a:tcPr/>
                </a:tc>
                <a:tc hMerge="1" vMerge="1">
                  <a:txBody>
                    <a:bodyPr/>
                    <a:lstStyle/>
                    <a:p>
                      <a:endParaRPr lang="zh-TW" altLang="en-US"/>
                    </a:p>
                  </a:txBody>
                  <a:tcPr/>
                </a:tc>
                <a:tc>
                  <a:txBody>
                    <a:bodyPr/>
                    <a:lstStyle/>
                    <a:p>
                      <a:pPr marL="87313" indent="0" algn="l" fontAlgn="t"/>
                      <a:r>
                        <a:rPr lang="en-US" sz="1200" b="0" i="0" u="none" strike="noStrike" dirty="0" smtClean="0">
                          <a:solidFill>
                            <a:srgbClr val="000000"/>
                          </a:solidFill>
                          <a:latin typeface="Times New Roman"/>
                        </a:rPr>
                        <a:t>Installation </a:t>
                      </a:r>
                      <a:r>
                        <a:rPr lang="en-US" sz="1200" b="0" i="0" u="none" strike="noStrike" dirty="0">
                          <a:solidFill>
                            <a:srgbClr val="000000"/>
                          </a:solidFill>
                          <a:latin typeface="Times New Roman"/>
                        </a:rPr>
                        <a:t>potential: 52,700 GW (Consider the technical </a:t>
                      </a:r>
                      <a:r>
                        <a:rPr lang="en-US" sz="1200" b="0" i="0" u="none" strike="noStrike" dirty="0" smtClean="0">
                          <a:solidFill>
                            <a:srgbClr val="000000"/>
                          </a:solidFill>
                          <a:latin typeface="Times New Roman"/>
                        </a:rPr>
                        <a:t>     feasibility </a:t>
                      </a:r>
                      <a:r>
                        <a:rPr lang="en-US" sz="1200" b="0" i="0" u="none" strike="noStrike" dirty="0">
                          <a:solidFill>
                            <a:srgbClr val="000000"/>
                          </a:solidFill>
                          <a:latin typeface="Times New Roman"/>
                        </a:rPr>
                        <a:t>of 2020’s target)</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CC"/>
                    </a:solidFill>
                  </a:tcPr>
                </a:tc>
              </a:tr>
              <a:tr h="173723">
                <a:tc rowSpan="2">
                  <a:txBody>
                    <a:bodyPr/>
                    <a:lstStyle/>
                    <a:p>
                      <a:pPr algn="ctr" fontAlgn="ctr"/>
                      <a:r>
                        <a:rPr lang="en-US" sz="1200" b="0" i="0" u="none" strike="noStrike" dirty="0">
                          <a:solidFill>
                            <a:srgbClr val="000000"/>
                          </a:solidFill>
                          <a:latin typeface="Times New Roman"/>
                        </a:rPr>
                        <a:t>9</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rowSpan="2">
                  <a:txBody>
                    <a:bodyPr/>
                    <a:lstStyle/>
                    <a:p>
                      <a:pPr algn="l" fontAlgn="ctr"/>
                      <a:r>
                        <a:rPr lang="en-US" sz="1200" b="0" i="0" u="none" strike="noStrike" dirty="0" smtClean="0">
                          <a:solidFill>
                            <a:srgbClr val="000000"/>
                          </a:solidFill>
                          <a:latin typeface="Times New Roman"/>
                        </a:rPr>
                        <a:t>  Arizona </a:t>
                      </a:r>
                      <a:r>
                        <a:rPr lang="en-US" sz="1200" b="0" i="0" u="none" strike="noStrike" dirty="0">
                          <a:solidFill>
                            <a:srgbClr val="000000"/>
                          </a:solidFill>
                          <a:latin typeface="Times New Roman"/>
                        </a:rPr>
                        <a:t>[</a:t>
                      </a:r>
                      <a:r>
                        <a:rPr lang="en-US" sz="1200" b="0" i="0" u="none" strike="noStrike" dirty="0" smtClean="0">
                          <a:solidFill>
                            <a:srgbClr val="000000"/>
                          </a:solidFill>
                          <a:latin typeface="Times New Roman"/>
                        </a:rPr>
                        <a:t>32]</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rowSpan="2" gridSpan="2">
                  <a:txBody>
                    <a:bodyPr/>
                    <a:lstStyle/>
                    <a:p>
                      <a:pPr algn="ctr" fontAlgn="ctr"/>
                      <a:r>
                        <a:rPr lang="en-US" sz="1200" b="0" i="0" u="none" strike="noStrike" dirty="0">
                          <a:solidFill>
                            <a:srgbClr val="000000"/>
                          </a:solidFill>
                          <a:latin typeface="Times New Roman"/>
                        </a:rPr>
                        <a:t>11</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rowSpan="2"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3.6 million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205313">
                <a:tc vMerge="1">
                  <a:txBody>
                    <a:bodyPr/>
                    <a:lstStyle/>
                    <a:p>
                      <a:endParaRPr lang="zh-TW" altLang="en-US"/>
                    </a:p>
                  </a:txBody>
                  <a:tcPr/>
                </a:tc>
                <a:tc vMerge="1">
                  <a:txBody>
                    <a:bodyPr/>
                    <a:lstStyle/>
                    <a:p>
                      <a:endParaRPr lang="zh-TW" altLang="en-US"/>
                    </a:p>
                  </a:txBody>
                  <a:tcPr/>
                </a:tc>
                <a:tc gridSpan="2" vMerge="1">
                  <a:txBody>
                    <a:bodyPr/>
                    <a:lstStyle/>
                    <a:p>
                      <a:endParaRPr lang="zh-TW" altLang="en-US"/>
                    </a:p>
                  </a:txBody>
                  <a:tcPr/>
                </a:tc>
                <a:tc hMerge="1" v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Consider </a:t>
                      </a:r>
                      <a:r>
                        <a:rPr lang="en-US" sz="1200" b="0" i="0" u="none" strike="noStrike" dirty="0">
                          <a:solidFill>
                            <a:srgbClr val="000000"/>
                          </a:solidFill>
                          <a:latin typeface="Times New Roman"/>
                        </a:rPr>
                        <a:t>the technical feasibility of 2025’s target</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tcPr>
                </a:tc>
              </a:tr>
              <a:tr h="110230">
                <a:tc rowSpan="2">
                  <a:txBody>
                    <a:bodyPr/>
                    <a:lstStyle/>
                    <a:p>
                      <a:pPr algn="ctr" fontAlgn="ctr"/>
                      <a:r>
                        <a:rPr lang="en-US" sz="1200" b="0" i="0" u="none" strike="noStrike" dirty="0">
                          <a:solidFill>
                            <a:srgbClr val="000000"/>
                          </a:solidFill>
                          <a:latin typeface="Times New Roman"/>
                        </a:rPr>
                        <a:t>10</a:t>
                      </a:r>
                      <a:endParaRPr lang="zh-TW" sz="1200" b="0" i="0" u="none" strike="noStrike">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F0F0"/>
                    </a:solidFill>
                  </a:tcPr>
                </a:tc>
                <a:tc rowSpan="2">
                  <a:txBody>
                    <a:bodyPr/>
                    <a:lstStyle/>
                    <a:p>
                      <a:pPr algn="l" fontAlgn="ctr"/>
                      <a:r>
                        <a:rPr lang="en-US" sz="1200" b="0" i="0" u="none" strike="noStrike" dirty="0" smtClean="0">
                          <a:solidFill>
                            <a:srgbClr val="000000"/>
                          </a:solidFill>
                          <a:latin typeface="Times New Roman"/>
                        </a:rPr>
                        <a:t>  World </a:t>
                      </a:r>
                      <a:r>
                        <a:rPr lang="en-US" sz="1200" b="0" i="0" u="none" strike="noStrike" dirty="0">
                          <a:solidFill>
                            <a:srgbClr val="000000"/>
                          </a:solidFill>
                          <a:latin typeface="Times New Roman"/>
                        </a:rPr>
                        <a:t>[</a:t>
                      </a:r>
                      <a:r>
                        <a:rPr lang="en-US" sz="1200" b="0" i="0" u="none" strike="noStrike" dirty="0" smtClean="0">
                          <a:solidFill>
                            <a:srgbClr val="000000"/>
                          </a:solidFill>
                          <a:latin typeface="Times New Roman"/>
                        </a:rPr>
                        <a:t>33]</a:t>
                      </a:r>
                      <a:endParaRPr lang="zh-TW" sz="1200" b="0" i="0" u="none" strike="noStrike" dirty="0">
                        <a:solidFill>
                          <a:srgbClr val="000000"/>
                        </a:solidFill>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F0F0"/>
                    </a:solidFill>
                  </a:tcPr>
                </a:tc>
                <a:tc rowSpan="2" gridSpan="2">
                  <a:txBody>
                    <a:bodyPr/>
                    <a:lstStyle/>
                    <a:p>
                      <a:pPr algn="ctr" fontAlgn="ctr"/>
                      <a:r>
                        <a:rPr lang="en-US" sz="1800" b="1" i="0" u="none" strike="noStrike" dirty="0">
                          <a:solidFill>
                            <a:srgbClr val="008000"/>
                          </a:solidFill>
                          <a:effectLst>
                            <a:outerShdw blurRad="38100" dist="38100" dir="2700000" algn="tl">
                              <a:srgbClr val="000000">
                                <a:alpha val="43137"/>
                              </a:srgbClr>
                            </a:outerShdw>
                          </a:effectLst>
                          <a:latin typeface="Times New Roman"/>
                        </a:rPr>
                        <a:t>27.5</a:t>
                      </a:r>
                      <a:endParaRPr lang="zh-TW" sz="1800" b="1" i="0" u="none" strike="noStrike" dirty="0">
                        <a:solidFill>
                          <a:srgbClr val="008000"/>
                        </a:solidFill>
                        <a:effectLst>
                          <a:outerShdw blurRad="38100" dist="38100" dir="2700000" algn="tl">
                            <a:srgbClr val="000000">
                              <a:alpha val="43137"/>
                            </a:srgbClr>
                          </a:outerShdw>
                        </a:effectLst>
                        <a:latin typeface="Times New Roman"/>
                      </a:endParaRPr>
                    </a:p>
                  </a:txBody>
                  <a:tcPr marL="4096" marR="4096" marT="378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F0F0"/>
                    </a:solidFill>
                  </a:tcPr>
                </a:tc>
                <a:tc rowSpan="2" h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Population</a:t>
                      </a:r>
                      <a:r>
                        <a:rPr lang="en-US" sz="1200" b="0" i="0" u="none" strike="noStrike" dirty="0">
                          <a:solidFill>
                            <a:srgbClr val="000000"/>
                          </a:solidFill>
                          <a:latin typeface="Times New Roman"/>
                        </a:rPr>
                        <a:t>: 6 billion</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solidFill>
                      <a:srgbClr val="F0F0F0"/>
                    </a:solidFill>
                  </a:tcPr>
                </a:tc>
              </a:tr>
              <a:tr h="176027">
                <a:tc vMerge="1">
                  <a:txBody>
                    <a:bodyPr/>
                    <a:lstStyle/>
                    <a:p>
                      <a:endParaRPr lang="zh-TW" altLang="en-US"/>
                    </a:p>
                  </a:txBody>
                  <a:tcPr/>
                </a:tc>
                <a:tc vMerge="1">
                  <a:txBody>
                    <a:bodyPr/>
                    <a:lstStyle/>
                    <a:p>
                      <a:endParaRPr lang="zh-TW" altLang="en-US"/>
                    </a:p>
                  </a:txBody>
                  <a:tcPr/>
                </a:tc>
                <a:tc gridSpan="2" vMerge="1">
                  <a:txBody>
                    <a:bodyPr/>
                    <a:lstStyle/>
                    <a:p>
                      <a:endParaRPr lang="zh-TW" altLang="en-US"/>
                    </a:p>
                  </a:txBody>
                  <a:tcPr/>
                </a:tc>
                <a:tc hMerge="1" vMerge="1">
                  <a:txBody>
                    <a:bodyPr/>
                    <a:lstStyle/>
                    <a:p>
                      <a:endParaRPr lang="zh-TW" altLang="en-US"/>
                    </a:p>
                  </a:txBody>
                  <a:tcPr/>
                </a:tc>
                <a:tc>
                  <a:txBody>
                    <a:bodyPr/>
                    <a:lstStyle/>
                    <a:p>
                      <a:pPr algn="l" fontAlgn="t"/>
                      <a:r>
                        <a:rPr lang="en-US" sz="1200" b="0" i="0" u="none" strike="noStrike" dirty="0" smtClean="0">
                          <a:solidFill>
                            <a:srgbClr val="000000"/>
                          </a:solidFill>
                          <a:latin typeface="Times New Roman"/>
                        </a:rPr>
                        <a:t>  Global </a:t>
                      </a:r>
                      <a:r>
                        <a:rPr lang="en-US" sz="1200" b="0" i="0" u="none" strike="noStrike" dirty="0">
                          <a:solidFill>
                            <a:srgbClr val="000000"/>
                          </a:solidFill>
                          <a:latin typeface="Times New Roman"/>
                        </a:rPr>
                        <a:t>reserves: 30,200 TWh</a:t>
                      </a:r>
                      <a:endParaRPr lang="zh-TW" sz="1200" b="0" i="0" u="none" strike="noStrike" dirty="0">
                        <a:solidFill>
                          <a:srgbClr val="000000"/>
                        </a:solidFill>
                        <a:latin typeface="Times New Roman"/>
                      </a:endParaRPr>
                    </a:p>
                  </a:txBody>
                  <a:tcPr marL="4096" marR="4096" marT="378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0F0F0"/>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頁尾版面配置區 3"/>
          <p:cNvSpPr>
            <a:spLocks noGrp="1"/>
          </p:cNvSpPr>
          <p:nvPr>
            <p:ph type="ftr" sz="quarter" idx="4294967295"/>
          </p:nvPr>
        </p:nvSpPr>
        <p:spPr bwMode="auto">
          <a:xfrm>
            <a:off x="9518650" y="6492875"/>
            <a:ext cx="387350" cy="365125"/>
          </a:xfrm>
          <a:prstGeom prst="rect">
            <a:avLst/>
          </a:prstGeom>
          <a:noFill/>
          <a:ln>
            <a:miter lim="800000"/>
            <a:headEnd/>
            <a:tailEnd/>
          </a:ln>
        </p:spPr>
        <p:txBody>
          <a:bodyPr/>
          <a:lstStyle/>
          <a:p>
            <a:r>
              <a:rPr lang="en-US" altLang="zh-TW"/>
              <a:t>18</a:t>
            </a:r>
            <a:endParaRPr lang="zh-TW" altLang="en-US"/>
          </a:p>
        </p:txBody>
      </p:sp>
      <p:sp>
        <p:nvSpPr>
          <p:cNvPr id="19459" name="Rectangle 1"/>
          <p:cNvSpPr>
            <a:spLocks noChangeArrowheads="1"/>
          </p:cNvSpPr>
          <p:nvPr/>
        </p:nvSpPr>
        <p:spPr bwMode="auto">
          <a:xfrm>
            <a:off x="1470025" y="111125"/>
            <a:ext cx="6810375" cy="647700"/>
          </a:xfrm>
          <a:prstGeom prst="rect">
            <a:avLst/>
          </a:prstGeom>
          <a:noFill/>
          <a:ln w="9525">
            <a:noFill/>
            <a:miter lim="800000"/>
            <a:headEnd/>
            <a:tailEnd/>
          </a:ln>
        </p:spPr>
        <p:txBody>
          <a:bodyPr anchor="ctr">
            <a:spAutoFit/>
          </a:bodyPr>
          <a:lstStyle/>
          <a:p>
            <a:pPr>
              <a:defRPr/>
            </a:pPr>
            <a:r>
              <a:rPr lang="en-US" altLang="zh-TW" sz="3600" dirty="0" err="1">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Renewables</a:t>
            </a:r>
            <a:r>
              <a:rPr lang="zh-TW" altLang="en-US"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TW"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in</a:t>
            </a:r>
            <a:r>
              <a:rPr lang="zh-TW" altLang="en-US"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TW"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The</a:t>
            </a:r>
            <a:r>
              <a:rPr lang="zh-TW" altLang="en-US"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altLang="zh-TW"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Future</a:t>
            </a:r>
            <a:endParaRPr lang="zh-TW" altLang="en-US" sz="3600"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6388" name="圖片 5" descr="1312878748.jpg"/>
          <p:cNvPicPr>
            <a:picLocks noChangeAspect="1"/>
          </p:cNvPicPr>
          <p:nvPr/>
        </p:nvPicPr>
        <p:blipFill>
          <a:blip r:embed="rId2" cstate="print"/>
          <a:srcRect/>
          <a:stretch>
            <a:fillRect/>
          </a:stretch>
        </p:blipFill>
        <p:spPr bwMode="auto">
          <a:xfrm>
            <a:off x="1316038" y="1000125"/>
            <a:ext cx="2089150" cy="1785938"/>
          </a:xfrm>
          <a:prstGeom prst="rect">
            <a:avLst/>
          </a:prstGeom>
          <a:noFill/>
          <a:ln w="9525">
            <a:noFill/>
            <a:miter lim="800000"/>
            <a:headEnd/>
            <a:tailEnd/>
          </a:ln>
        </p:spPr>
      </p:pic>
      <p:pic>
        <p:nvPicPr>
          <p:cNvPr id="16389" name="Picture 12" descr="http://www.lnkp.gov.cn/nongye/UploadFiles_4077/200907/2009073014395596.jpg"/>
          <p:cNvPicPr>
            <a:picLocks noChangeAspect="1" noChangeArrowheads="1"/>
          </p:cNvPicPr>
          <p:nvPr/>
        </p:nvPicPr>
        <p:blipFill>
          <a:blip r:embed="rId3" cstate="print"/>
          <a:srcRect/>
          <a:stretch>
            <a:fillRect/>
          </a:stretch>
        </p:blipFill>
        <p:spPr bwMode="auto">
          <a:xfrm>
            <a:off x="1316038" y="2786063"/>
            <a:ext cx="2089150" cy="1714500"/>
          </a:xfrm>
          <a:prstGeom prst="rect">
            <a:avLst/>
          </a:prstGeom>
          <a:noFill/>
          <a:ln w="9525">
            <a:noFill/>
            <a:miter lim="800000"/>
            <a:headEnd/>
            <a:tailEnd/>
          </a:ln>
        </p:spPr>
      </p:pic>
      <p:pic>
        <p:nvPicPr>
          <p:cNvPr id="16390" name="Picture 9" descr="Hot Rock Geothermal Generator"/>
          <p:cNvPicPr>
            <a:picLocks noChangeAspect="1" noChangeArrowheads="1"/>
          </p:cNvPicPr>
          <p:nvPr/>
        </p:nvPicPr>
        <p:blipFill>
          <a:blip r:embed="rId4" cstate="print"/>
          <a:srcRect/>
          <a:stretch>
            <a:fillRect/>
          </a:stretch>
        </p:blipFill>
        <p:spPr bwMode="auto">
          <a:xfrm>
            <a:off x="3405188" y="1000125"/>
            <a:ext cx="2244725" cy="3500438"/>
          </a:xfrm>
          <a:prstGeom prst="rect">
            <a:avLst/>
          </a:prstGeom>
          <a:noFill/>
          <a:ln w="9525">
            <a:noFill/>
            <a:miter lim="800000"/>
            <a:headEnd/>
            <a:tailEnd/>
          </a:ln>
        </p:spPr>
      </p:pic>
      <p:pic>
        <p:nvPicPr>
          <p:cNvPr id="16391" name="圖片 4" descr="P50_07"/>
          <p:cNvPicPr>
            <a:picLocks noChangeAspect="1" noChangeArrowheads="1"/>
          </p:cNvPicPr>
          <p:nvPr/>
        </p:nvPicPr>
        <p:blipFill>
          <a:blip r:embed="rId5" cstate="print"/>
          <a:srcRect/>
          <a:stretch>
            <a:fillRect/>
          </a:stretch>
        </p:blipFill>
        <p:spPr bwMode="auto">
          <a:xfrm>
            <a:off x="5649913" y="928688"/>
            <a:ext cx="2244725" cy="3571875"/>
          </a:xfrm>
          <a:prstGeom prst="rect">
            <a:avLst/>
          </a:prstGeom>
          <a:noFill/>
          <a:ln w="9525">
            <a:noFill/>
            <a:miter lim="800000"/>
            <a:headEnd/>
            <a:tailEnd/>
          </a:ln>
        </p:spPr>
      </p:pic>
      <p:pic>
        <p:nvPicPr>
          <p:cNvPr id="16392" name="圖片 4" descr="otec_l6hw.jpg"/>
          <p:cNvPicPr>
            <a:picLocks noChangeAspect="1"/>
          </p:cNvPicPr>
          <p:nvPr/>
        </p:nvPicPr>
        <p:blipFill>
          <a:blip r:embed="rId6" cstate="print"/>
          <a:srcRect/>
          <a:stretch>
            <a:fillRect/>
          </a:stretch>
        </p:blipFill>
        <p:spPr bwMode="auto">
          <a:xfrm>
            <a:off x="7816850" y="928688"/>
            <a:ext cx="2089150" cy="3571875"/>
          </a:xfrm>
          <a:prstGeom prst="rect">
            <a:avLst/>
          </a:prstGeom>
          <a:noFill/>
          <a:ln w="9525">
            <a:noFill/>
            <a:miter lim="800000"/>
            <a:headEnd/>
            <a:tailEnd/>
          </a:ln>
        </p:spPr>
      </p:pic>
      <p:graphicFrame>
        <p:nvGraphicFramePr>
          <p:cNvPr id="16" name="Group 160"/>
          <p:cNvGraphicFramePr>
            <a:graphicFrameLocks noGrp="1"/>
          </p:cNvGraphicFramePr>
          <p:nvPr/>
        </p:nvGraphicFramePr>
        <p:xfrm>
          <a:off x="0" y="4286250"/>
          <a:ext cx="9906000" cy="2103438"/>
        </p:xfrm>
        <a:graphic>
          <a:graphicData uri="http://schemas.openxmlformats.org/drawingml/2006/table">
            <a:tbl>
              <a:tblPr/>
              <a:tblGrid>
                <a:gridCol w="1315615"/>
                <a:gridCol w="2089561"/>
                <a:gridCol w="2244344"/>
                <a:gridCol w="2166953"/>
                <a:gridCol w="2089527"/>
              </a:tblGrid>
              <a:tr h="85725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zh-TW" altLang="en-US" sz="2000" b="0" i="0" u="none" strike="noStrike" cap="none" normalizeH="0" baseline="0" dirty="0" smtClean="0">
                        <a:ln>
                          <a:noFill/>
                        </a:ln>
                        <a:solidFill>
                          <a:schemeClr val="tx1"/>
                        </a:solidFill>
                        <a:effectLst/>
                        <a:latin typeface="Calibri"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Second-Generation Biomass</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Deep Geothermal</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Kuroshio</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OTEC</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CCFFFF"/>
                    </a:solidFill>
                  </a:tcPr>
                </a:tc>
              </a:tr>
              <a:tr h="69628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Reserved Power</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20.17</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15.48</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10.96</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8.32</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r>
              <a:tr h="39355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Total</a:t>
                      </a:r>
                      <a:endParaRPr kumimoji="1" lang="en-US" altLang="zh-TW" sz="20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TW" sz="2000" b="1" i="0" u="none" strike="noStrike" cap="none" normalizeH="0" baseline="0" dirty="0" smtClean="0">
                          <a:ln>
                            <a:noFill/>
                          </a:ln>
                          <a:solidFill>
                            <a:srgbClr val="FF0000"/>
                          </a:solidFill>
                          <a:effectLst>
                            <a:outerShdw blurRad="38100" dist="38100" dir="2700000" algn="tl">
                              <a:srgbClr val="000000">
                                <a:alpha val="43137"/>
                              </a:srgbClr>
                            </a:outerShdw>
                          </a:effectLst>
                          <a:latin typeface="Times New Roman" pitchFamily="18" charset="0"/>
                          <a:ea typeface="新細明體" pitchFamily="18" charset="-120"/>
                          <a:cs typeface="Times New Roman" pitchFamily="18" charset="0"/>
                        </a:rPr>
                        <a:t>54.93</a:t>
                      </a:r>
                      <a:r>
                        <a:rPr kumimoji="1" lang="zh-TW" altLang="en-US" sz="20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      </a:t>
                      </a:r>
                      <a:r>
                        <a:rPr lang="en-US" altLang="zh-TW" sz="2000" dirty="0" smtClean="0">
                          <a:latin typeface="Times New Roman" pitchFamily="18" charset="0"/>
                          <a:cs typeface="Times New Roman" pitchFamily="18" charset="0"/>
                        </a:rPr>
                        <a:t>(unit: kWh/d/p)</a:t>
                      </a:r>
                      <a:endParaRPr lang="zh-TW" altLang="en-US" sz="1800" dirty="0" smtClean="0">
                        <a:latin typeface="Times New Roman" pitchFamily="18" charset="0"/>
                        <a:ea typeface="標楷體" pitchFamily="65" charset="-120"/>
                        <a:cs typeface="Times New Roman" pitchFamily="18" charset="0"/>
                      </a:endParaRPr>
                    </a:p>
                  </a:txBody>
                  <a:tcPr marL="99060" marR="990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82600" y="476250"/>
            <a:ext cx="7042150" cy="571500"/>
          </a:xfrm>
        </p:spPr>
        <p:txBody>
          <a:bodyPr/>
          <a:lstStyle/>
          <a:p>
            <a:pPr>
              <a:defRPr/>
            </a:pPr>
            <a:r>
              <a:rPr kumimoji="1" lang="en-US" altLang="zh-TW" sz="3600" b="0" dirty="0" smtClean="0">
                <a:solidFill>
                  <a:srgbClr val="C00000"/>
                </a:solidFill>
                <a:effectLst>
                  <a:outerShdw blurRad="38100" dist="38100" dir="2700000" algn="tl">
                    <a:srgbClr val="000000">
                      <a:alpha val="43137"/>
                    </a:srgbClr>
                  </a:outerShdw>
                </a:effectLst>
                <a:latin typeface="Times New Roman" pitchFamily="18" charset="0"/>
                <a:ea typeface="新細明體" pitchFamily="18" charset="-120"/>
                <a:cs typeface="Times New Roman" pitchFamily="18" charset="0"/>
              </a:rPr>
              <a:t>There are evidences showing Taiwan has abundant wind energy reserves</a:t>
            </a:r>
            <a:endParaRPr kumimoji="1" lang="en-US" altLang="zh-TW" sz="3600" b="0" dirty="0">
              <a:solidFill>
                <a:srgbClr val="C00000"/>
              </a:solidFill>
              <a:effectLst>
                <a:outerShdw blurRad="38100" dist="38100" dir="2700000" algn="tl">
                  <a:srgbClr val="000000">
                    <a:alpha val="43137"/>
                  </a:srgbClr>
                </a:outerShdw>
              </a:effectLst>
              <a:latin typeface="Times New Roman" pitchFamily="18" charset="0"/>
              <a:ea typeface="新細明體" pitchFamily="18" charset="-120"/>
              <a:cs typeface="Times New Roman" pitchFamily="18" charset="0"/>
            </a:endParaRPr>
          </a:p>
        </p:txBody>
      </p:sp>
      <p:pic>
        <p:nvPicPr>
          <p:cNvPr id="17411" name="Picture 2"/>
          <p:cNvPicPr>
            <a:picLocks noChangeAspect="1" noChangeArrowheads="1"/>
          </p:cNvPicPr>
          <p:nvPr/>
        </p:nvPicPr>
        <p:blipFill>
          <a:blip r:embed="rId2" cstate="print"/>
          <a:srcRect/>
          <a:stretch>
            <a:fillRect/>
          </a:stretch>
        </p:blipFill>
        <p:spPr bwMode="auto">
          <a:xfrm>
            <a:off x="5160963" y="2286000"/>
            <a:ext cx="4745037" cy="3357563"/>
          </a:xfrm>
          <a:prstGeom prst="rect">
            <a:avLst/>
          </a:prstGeom>
          <a:noFill/>
          <a:ln w="9525">
            <a:noFill/>
            <a:miter lim="800000"/>
            <a:headEnd/>
            <a:tailEnd/>
          </a:ln>
        </p:spPr>
      </p:pic>
      <p:sp>
        <p:nvSpPr>
          <p:cNvPr id="17412" name="文字方塊 5"/>
          <p:cNvSpPr txBox="1">
            <a:spLocks noChangeArrowheads="1"/>
          </p:cNvSpPr>
          <p:nvPr/>
        </p:nvSpPr>
        <p:spPr bwMode="auto">
          <a:xfrm>
            <a:off x="5310188" y="5929313"/>
            <a:ext cx="4357687" cy="523875"/>
          </a:xfrm>
          <a:prstGeom prst="rect">
            <a:avLst/>
          </a:prstGeom>
          <a:noFill/>
          <a:ln w="9525">
            <a:noFill/>
            <a:miter lim="800000"/>
            <a:headEnd/>
            <a:tailEnd/>
          </a:ln>
        </p:spPr>
        <p:txBody>
          <a:bodyPr>
            <a:spAutoFit/>
          </a:bodyPr>
          <a:lstStyle/>
          <a:p>
            <a:r>
              <a:rPr lang="en-US" altLang="zh-TW" sz="1400"/>
              <a:t>Archer</a:t>
            </a:r>
            <a:r>
              <a:rPr lang="zh-TW" altLang="en-US" sz="1400"/>
              <a:t> </a:t>
            </a:r>
            <a:r>
              <a:rPr lang="en-US" altLang="zh-TW" sz="1400"/>
              <a:t>&amp;</a:t>
            </a:r>
            <a:r>
              <a:rPr lang="zh-TW" altLang="en-US" sz="1400"/>
              <a:t> </a:t>
            </a:r>
            <a:r>
              <a:rPr lang="en-US" altLang="zh-TW" sz="1400"/>
              <a:t>Jacobson,</a:t>
            </a:r>
            <a:r>
              <a:rPr lang="zh-TW" altLang="en-US" sz="1400"/>
              <a:t> </a:t>
            </a:r>
            <a:r>
              <a:rPr lang="en-US" altLang="zh-TW" sz="1400"/>
              <a:t>J.</a:t>
            </a:r>
            <a:r>
              <a:rPr lang="zh-TW" altLang="en-US" sz="1400"/>
              <a:t> </a:t>
            </a:r>
            <a:r>
              <a:rPr lang="en-US" altLang="zh-TW" sz="1400"/>
              <a:t>Geophysical</a:t>
            </a:r>
            <a:r>
              <a:rPr lang="zh-TW" altLang="en-US" sz="1400"/>
              <a:t> </a:t>
            </a:r>
            <a:r>
              <a:rPr lang="en-US" altLang="zh-TW" sz="1400"/>
              <a:t>Research,</a:t>
            </a:r>
            <a:r>
              <a:rPr lang="zh-TW" altLang="en-US" sz="1400"/>
              <a:t> </a:t>
            </a:r>
            <a:r>
              <a:rPr lang="en-US" altLang="zh-TW" sz="1400"/>
              <a:t>110,</a:t>
            </a:r>
            <a:r>
              <a:rPr lang="zh-TW" altLang="en-US" sz="1400"/>
              <a:t> </a:t>
            </a:r>
            <a:r>
              <a:rPr lang="en-US" altLang="zh-TW" sz="1400"/>
              <a:t>D12220,</a:t>
            </a:r>
            <a:r>
              <a:rPr lang="zh-TW" altLang="en-US" sz="1400"/>
              <a:t> </a:t>
            </a:r>
            <a:r>
              <a:rPr lang="en-US" altLang="zh-TW" sz="1400"/>
              <a:t>2005</a:t>
            </a:r>
            <a:endParaRPr lang="zh-TW" altLang="en-US" sz="1400"/>
          </a:p>
        </p:txBody>
      </p:sp>
      <p:pic>
        <p:nvPicPr>
          <p:cNvPr id="17413" name="圖片 1"/>
          <p:cNvPicPr>
            <a:picLocks noChangeAspect="1" noChangeArrowheads="1"/>
          </p:cNvPicPr>
          <p:nvPr/>
        </p:nvPicPr>
        <p:blipFill>
          <a:blip r:embed="rId3" cstate="print"/>
          <a:srcRect/>
          <a:stretch>
            <a:fillRect/>
          </a:stretch>
        </p:blipFill>
        <p:spPr bwMode="auto">
          <a:xfrm>
            <a:off x="425450" y="2276475"/>
            <a:ext cx="4473575" cy="3455988"/>
          </a:xfrm>
          <a:prstGeom prst="rect">
            <a:avLst/>
          </a:prstGeom>
          <a:noFill/>
          <a:ln w="9525">
            <a:noFill/>
            <a:miter lim="800000"/>
            <a:headEnd/>
            <a:tailEnd/>
          </a:ln>
        </p:spPr>
      </p:pic>
      <p:sp>
        <p:nvSpPr>
          <p:cNvPr id="17414" name="文字方塊 6"/>
          <p:cNvSpPr txBox="1">
            <a:spLocks noChangeArrowheads="1"/>
          </p:cNvSpPr>
          <p:nvPr/>
        </p:nvSpPr>
        <p:spPr bwMode="auto">
          <a:xfrm>
            <a:off x="615950" y="5857875"/>
            <a:ext cx="4087813" cy="307975"/>
          </a:xfrm>
          <a:prstGeom prst="rect">
            <a:avLst/>
          </a:prstGeom>
          <a:noFill/>
          <a:ln w="9525">
            <a:noFill/>
            <a:miter lim="800000"/>
            <a:headEnd/>
            <a:tailEnd/>
          </a:ln>
        </p:spPr>
        <p:txBody>
          <a:bodyPr>
            <a:spAutoFit/>
          </a:bodyPr>
          <a:lstStyle/>
          <a:p>
            <a:r>
              <a:rPr lang="en-US" altLang="zh-TW" sz="1400">
                <a:solidFill>
                  <a:srgbClr val="002060"/>
                </a:solidFill>
              </a:rPr>
              <a:t>http://www.nap.edu/catalog/12987.html (2010)</a:t>
            </a:r>
            <a:endParaRPr lang="zh-TW" altLang="en-US" sz="1400">
              <a:solidFill>
                <a:srgbClr val="00206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82600" y="703263"/>
            <a:ext cx="5113338" cy="571500"/>
          </a:xfrm>
        </p:spPr>
        <p:txBody>
          <a:bodyPr/>
          <a:lstStyle/>
          <a:p>
            <a:pPr>
              <a:defRPr/>
            </a:pPr>
            <a:r>
              <a:rPr lang="en-US" altLang="zh-TW" dirty="0" smtClean="0"/>
              <a:t>Taiwan</a:t>
            </a:r>
            <a:r>
              <a:rPr dirty="0" smtClean="0"/>
              <a:t> </a:t>
            </a:r>
            <a:r>
              <a:rPr lang="en-US" altLang="zh-TW" dirty="0" smtClean="0"/>
              <a:t>has</a:t>
            </a:r>
            <a:r>
              <a:rPr dirty="0" smtClean="0"/>
              <a:t> </a:t>
            </a:r>
            <a:r>
              <a:rPr lang="en-US" altLang="zh-TW" dirty="0" smtClean="0"/>
              <a:t>bright</a:t>
            </a:r>
            <a:r>
              <a:rPr dirty="0" smtClean="0"/>
              <a:t> </a:t>
            </a:r>
            <a:r>
              <a:rPr lang="en-US" altLang="zh-TW" dirty="0" smtClean="0"/>
              <a:t>sunshine,</a:t>
            </a:r>
            <a:r>
              <a:rPr dirty="0" smtClean="0"/>
              <a:t> </a:t>
            </a:r>
            <a:r>
              <a:rPr lang="en-US" altLang="zh-TW" dirty="0" smtClean="0"/>
              <a:t>particularly</a:t>
            </a:r>
            <a:r>
              <a:rPr dirty="0" smtClean="0"/>
              <a:t> </a:t>
            </a:r>
            <a:r>
              <a:rPr lang="en-US" altLang="zh-TW" dirty="0" smtClean="0"/>
              <a:t>in</a:t>
            </a:r>
            <a:r>
              <a:rPr dirty="0" smtClean="0"/>
              <a:t> </a:t>
            </a:r>
            <a:r>
              <a:rPr lang="en-US" altLang="zh-TW" dirty="0" smtClean="0"/>
              <a:t>Summer</a:t>
            </a:r>
            <a:endParaRPr dirty="0"/>
          </a:p>
        </p:txBody>
      </p:sp>
      <p:sp>
        <p:nvSpPr>
          <p:cNvPr id="3" name="內容版面配置區 2"/>
          <p:cNvSpPr>
            <a:spLocks noGrp="1"/>
          </p:cNvSpPr>
          <p:nvPr>
            <p:ph idx="1"/>
          </p:nvPr>
        </p:nvSpPr>
        <p:spPr>
          <a:xfrm>
            <a:off x="452438" y="2143125"/>
            <a:ext cx="3857625" cy="3781425"/>
          </a:xfrm>
        </p:spPr>
        <p:txBody>
          <a:bodyPr/>
          <a:lstStyle/>
          <a:p>
            <a:pPr marL="176213" indent="-176213">
              <a:lnSpc>
                <a:spcPct val="200000"/>
              </a:lnSpc>
              <a:buFont typeface="Wingdings" pitchFamily="2" charset="2"/>
              <a:buChar char="n"/>
              <a:defRPr/>
            </a:pPr>
            <a:r>
              <a:rPr lang="en-US" altLang="zh-TW" sz="1600" dirty="0" smtClean="0">
                <a:latin typeface="Times New Roman" pitchFamily="18" charset="0"/>
                <a:ea typeface="標楷體" pitchFamily="65" charset="-120"/>
                <a:cs typeface="Times New Roman" pitchFamily="18" charset="0"/>
              </a:rPr>
              <a:t>Taiwan’s</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Average</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Sunshine</a:t>
            </a:r>
            <a:r>
              <a:rPr lang="zh-TW" altLang="en-US" sz="1600" dirty="0" smtClean="0">
                <a:latin typeface="Times New Roman" pitchFamily="18" charset="0"/>
                <a:ea typeface="標楷體" pitchFamily="65" charset="-120"/>
                <a:cs typeface="Times New Roman" pitchFamily="18" charset="0"/>
              </a:rPr>
              <a:t>：</a:t>
            </a:r>
            <a:r>
              <a:rPr lang="en-US" altLang="zh-TW" sz="1600" b="1" dirty="0" smtClean="0">
                <a:solidFill>
                  <a:srgbClr val="FF0000"/>
                </a:solidFill>
                <a:latin typeface="Times New Roman" pitchFamily="18" charset="0"/>
                <a:ea typeface="標楷體" pitchFamily="65" charset="-120"/>
                <a:cs typeface="Times New Roman" pitchFamily="18" charset="0"/>
              </a:rPr>
              <a:t>167 W/m</a:t>
            </a:r>
            <a:r>
              <a:rPr lang="en-US" altLang="zh-TW" sz="1600" b="1" baseline="30000" dirty="0" smtClean="0">
                <a:solidFill>
                  <a:srgbClr val="FF0000"/>
                </a:solidFill>
                <a:latin typeface="Times New Roman" pitchFamily="18" charset="0"/>
                <a:ea typeface="標楷體" pitchFamily="65" charset="-120"/>
                <a:cs typeface="Times New Roman" pitchFamily="18" charset="0"/>
              </a:rPr>
              <a:t>2</a:t>
            </a:r>
            <a:endParaRPr lang="en-US" altLang="zh-TW" sz="1600" b="1" dirty="0" smtClean="0">
              <a:solidFill>
                <a:srgbClr val="FF0000"/>
              </a:solidFill>
              <a:latin typeface="Times New Roman" pitchFamily="18" charset="0"/>
              <a:ea typeface="標楷體" pitchFamily="65" charset="-120"/>
              <a:cs typeface="Times New Roman" pitchFamily="18" charset="0"/>
            </a:endParaRPr>
          </a:p>
          <a:p>
            <a:pPr marL="176213" indent="-176213">
              <a:lnSpc>
                <a:spcPct val="200000"/>
              </a:lnSpc>
              <a:buFont typeface="Wingdings" pitchFamily="2" charset="2"/>
              <a:buChar char="n"/>
              <a:defRPr/>
            </a:pPr>
            <a:r>
              <a:rPr lang="en-US" altLang="zh-TW" sz="1600" dirty="0" smtClean="0">
                <a:latin typeface="Times New Roman" pitchFamily="18" charset="0"/>
                <a:ea typeface="標楷體" pitchFamily="65" charset="-120"/>
                <a:cs typeface="Times New Roman" pitchFamily="18" charset="0"/>
              </a:rPr>
              <a:t>Taiwan’s</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Average</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Electric</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Power</a:t>
            </a:r>
            <a:r>
              <a:rPr lang="zh-TW" altLang="en-US" sz="1600" dirty="0" smtClean="0">
                <a:latin typeface="Times New Roman" pitchFamily="18" charset="0"/>
                <a:ea typeface="標楷體" pitchFamily="65" charset="-120"/>
                <a:cs typeface="Times New Roman" pitchFamily="18" charset="0"/>
              </a:rPr>
              <a:t>：</a:t>
            </a:r>
            <a:endParaRPr lang="en-US" altLang="zh-TW" sz="1600" dirty="0" smtClean="0">
              <a:latin typeface="Times New Roman" pitchFamily="18" charset="0"/>
              <a:ea typeface="標楷體" pitchFamily="65" charset="-120"/>
              <a:cs typeface="Times New Roman" pitchFamily="18" charset="0"/>
            </a:endParaRPr>
          </a:p>
          <a:p>
            <a:pPr marL="447675" indent="-174625">
              <a:lnSpc>
                <a:spcPct val="200000"/>
              </a:lnSpc>
              <a:buFont typeface="Wingdings" pitchFamily="2" charset="2"/>
              <a:buChar char="Ø"/>
              <a:defRPr/>
            </a:pPr>
            <a:r>
              <a:rPr lang="en-US" altLang="zh-TW" sz="1600" dirty="0" smtClean="0">
                <a:latin typeface="Times New Roman" pitchFamily="18" charset="0"/>
                <a:ea typeface="標楷體" pitchFamily="65" charset="-120"/>
                <a:cs typeface="Times New Roman" pitchFamily="18" charset="0"/>
              </a:rPr>
              <a:t>167 W/m</a:t>
            </a:r>
            <a:r>
              <a:rPr lang="en-US" altLang="zh-TW" sz="1600" baseline="30000" dirty="0" smtClean="0">
                <a:latin typeface="Times New Roman" pitchFamily="18" charset="0"/>
                <a:ea typeface="標楷體" pitchFamily="65" charset="-120"/>
                <a:cs typeface="Times New Roman" pitchFamily="18" charset="0"/>
              </a:rPr>
              <a:t>2</a:t>
            </a:r>
            <a:r>
              <a:rPr lang="en-US" altLang="zh-TW" sz="1600" dirty="0" smtClean="0">
                <a:latin typeface="Times New Roman" pitchFamily="18" charset="0"/>
                <a:ea typeface="標楷體" pitchFamily="65" charset="-120"/>
                <a:cs typeface="Times New Roman" pitchFamily="18" charset="0"/>
              </a:rPr>
              <a:t> ×</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24</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h/d</a:t>
            </a:r>
            <a:r>
              <a:rPr lang="zh-TW" altLang="en-US" sz="1600" dirty="0" smtClean="0">
                <a:latin typeface="Times New Roman" pitchFamily="18" charset="0"/>
                <a:ea typeface="標楷體" pitchFamily="65" charset="-120"/>
                <a:cs typeface="Times New Roman" pitchFamily="18" charset="0"/>
              </a:rPr>
              <a:t> ＝ </a:t>
            </a:r>
            <a:r>
              <a:rPr lang="en-US" altLang="zh-TW" sz="1600" b="1" dirty="0" smtClean="0">
                <a:solidFill>
                  <a:srgbClr val="FF0000"/>
                </a:solidFill>
                <a:latin typeface="Times New Roman" pitchFamily="18" charset="0"/>
                <a:ea typeface="標楷體" pitchFamily="65" charset="-120"/>
                <a:cs typeface="Times New Roman" pitchFamily="18" charset="0"/>
              </a:rPr>
              <a:t>4.0</a:t>
            </a:r>
            <a:r>
              <a:rPr lang="zh-TW" altLang="en-US" sz="1600" b="1" dirty="0" smtClean="0">
                <a:solidFill>
                  <a:srgbClr val="FF0000"/>
                </a:solidFill>
                <a:latin typeface="Times New Roman" pitchFamily="18" charset="0"/>
                <a:ea typeface="標楷體" pitchFamily="65" charset="-120"/>
                <a:cs typeface="Times New Roman" pitchFamily="18" charset="0"/>
              </a:rPr>
              <a:t> </a:t>
            </a:r>
            <a:r>
              <a:rPr lang="en-US" altLang="zh-TW" sz="1600" b="1" dirty="0" smtClean="0">
                <a:solidFill>
                  <a:srgbClr val="FF0000"/>
                </a:solidFill>
                <a:latin typeface="Times New Roman" pitchFamily="18" charset="0"/>
                <a:ea typeface="標楷體" pitchFamily="65" charset="-120"/>
                <a:cs typeface="Times New Roman" pitchFamily="18" charset="0"/>
              </a:rPr>
              <a:t>kWh/m</a:t>
            </a:r>
            <a:r>
              <a:rPr lang="en-US" altLang="zh-TW" sz="1600" b="1" baseline="30000" dirty="0" smtClean="0">
                <a:solidFill>
                  <a:srgbClr val="FF0000"/>
                </a:solidFill>
                <a:latin typeface="Times New Roman" pitchFamily="18" charset="0"/>
                <a:ea typeface="標楷體" pitchFamily="65" charset="-120"/>
                <a:cs typeface="Times New Roman" pitchFamily="18" charset="0"/>
              </a:rPr>
              <a:t>2</a:t>
            </a:r>
            <a:r>
              <a:rPr lang="zh-TW" altLang="en-US" sz="1600" b="1" dirty="0" smtClean="0">
                <a:solidFill>
                  <a:srgbClr val="FF0000"/>
                </a:solidFill>
                <a:latin typeface="Times New Roman" pitchFamily="18" charset="0"/>
                <a:ea typeface="標楷體" pitchFamily="65" charset="-120"/>
                <a:cs typeface="Times New Roman" pitchFamily="18" charset="0"/>
              </a:rPr>
              <a:t> </a:t>
            </a:r>
            <a:r>
              <a:rPr lang="en-US" altLang="zh-TW" sz="1600" b="1" dirty="0" smtClean="0">
                <a:solidFill>
                  <a:srgbClr val="FF0000"/>
                </a:solidFill>
                <a:latin typeface="Times New Roman" pitchFamily="18" charset="0"/>
                <a:ea typeface="標楷體" pitchFamily="65" charset="-120"/>
                <a:cs typeface="Times New Roman" pitchFamily="18" charset="0"/>
              </a:rPr>
              <a:t>d</a:t>
            </a:r>
          </a:p>
          <a:p>
            <a:pPr marL="447675" indent="-174625">
              <a:lnSpc>
                <a:spcPct val="200000"/>
              </a:lnSpc>
              <a:buFont typeface="Wingdings" pitchFamily="2" charset="2"/>
              <a:buChar char="Ø"/>
              <a:defRPr/>
            </a:pPr>
            <a:r>
              <a:rPr lang="en-US" altLang="zh-TW" sz="1600" dirty="0" smtClean="0">
                <a:latin typeface="Times New Roman" pitchFamily="18" charset="0"/>
                <a:ea typeface="標楷體" pitchFamily="65" charset="-120"/>
                <a:cs typeface="Times New Roman" pitchFamily="18" charset="0"/>
              </a:rPr>
              <a:t>167</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W/m</a:t>
            </a:r>
            <a:r>
              <a:rPr lang="en-US" altLang="zh-TW" sz="1600" baseline="30000" dirty="0" smtClean="0">
                <a:latin typeface="Times New Roman" pitchFamily="18" charset="0"/>
                <a:ea typeface="標楷體" pitchFamily="65" charset="-120"/>
                <a:cs typeface="Times New Roman" pitchFamily="18" charset="0"/>
              </a:rPr>
              <a:t>2</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24</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h/d</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365</a:t>
            </a:r>
            <a:r>
              <a:rPr lang="zh-TW" altLang="en-US" sz="1600" dirty="0" smtClean="0">
                <a:latin typeface="Times New Roman" pitchFamily="18" charset="0"/>
                <a:ea typeface="標楷體" pitchFamily="65" charset="-120"/>
                <a:cs typeface="Times New Roman" pitchFamily="18" charset="0"/>
              </a:rPr>
              <a:t> </a:t>
            </a:r>
            <a:r>
              <a:rPr lang="en-US" altLang="zh-TW" sz="1600" dirty="0" smtClean="0">
                <a:latin typeface="Times New Roman" pitchFamily="18" charset="0"/>
                <a:ea typeface="標楷體" pitchFamily="65" charset="-120"/>
                <a:cs typeface="Times New Roman" pitchFamily="18" charset="0"/>
              </a:rPr>
              <a:t>d/y</a:t>
            </a:r>
            <a:r>
              <a:rPr lang="zh-TW" altLang="en-US" sz="1600" dirty="0" smtClean="0">
                <a:latin typeface="Times New Roman" pitchFamily="18" charset="0"/>
                <a:ea typeface="標楷體" pitchFamily="65" charset="-120"/>
                <a:cs typeface="Times New Roman" pitchFamily="18" charset="0"/>
              </a:rPr>
              <a:t> ＝</a:t>
            </a:r>
            <a:r>
              <a:rPr lang="en-US" altLang="zh-TW" sz="1600" b="1" dirty="0" smtClean="0">
                <a:solidFill>
                  <a:srgbClr val="FF0000"/>
                </a:solidFill>
                <a:latin typeface="Times New Roman" pitchFamily="18" charset="0"/>
                <a:ea typeface="標楷體" pitchFamily="65" charset="-120"/>
                <a:cs typeface="Times New Roman" pitchFamily="18" charset="0"/>
              </a:rPr>
              <a:t>1,463</a:t>
            </a:r>
            <a:r>
              <a:rPr lang="zh-TW" altLang="en-US" sz="1600" b="1" dirty="0" smtClean="0">
                <a:solidFill>
                  <a:srgbClr val="FF0000"/>
                </a:solidFill>
                <a:latin typeface="Times New Roman" pitchFamily="18" charset="0"/>
                <a:ea typeface="標楷體" pitchFamily="65" charset="-120"/>
                <a:cs typeface="Times New Roman" pitchFamily="18" charset="0"/>
              </a:rPr>
              <a:t> </a:t>
            </a:r>
            <a:r>
              <a:rPr lang="en-US" altLang="zh-TW" sz="1600" b="1" dirty="0" smtClean="0">
                <a:solidFill>
                  <a:srgbClr val="FF0000"/>
                </a:solidFill>
                <a:latin typeface="Times New Roman" pitchFamily="18" charset="0"/>
                <a:ea typeface="標楷體" pitchFamily="65" charset="-120"/>
                <a:cs typeface="Times New Roman" pitchFamily="18" charset="0"/>
              </a:rPr>
              <a:t>kWh/m</a:t>
            </a:r>
            <a:r>
              <a:rPr lang="en-US" altLang="zh-TW" sz="1600" b="1" baseline="30000" dirty="0" smtClean="0">
                <a:solidFill>
                  <a:srgbClr val="FF0000"/>
                </a:solidFill>
                <a:latin typeface="Times New Roman" pitchFamily="18" charset="0"/>
                <a:ea typeface="標楷體" pitchFamily="65" charset="-120"/>
                <a:cs typeface="Times New Roman" pitchFamily="18" charset="0"/>
              </a:rPr>
              <a:t>2</a:t>
            </a:r>
            <a:r>
              <a:rPr lang="zh-TW" altLang="en-US" sz="1600" b="1" dirty="0" smtClean="0">
                <a:solidFill>
                  <a:srgbClr val="FF0000"/>
                </a:solidFill>
                <a:latin typeface="Times New Roman" pitchFamily="18" charset="0"/>
                <a:ea typeface="標楷體" pitchFamily="65" charset="-120"/>
                <a:cs typeface="Times New Roman" pitchFamily="18" charset="0"/>
              </a:rPr>
              <a:t> </a:t>
            </a:r>
            <a:r>
              <a:rPr lang="en-US" altLang="zh-TW" sz="1600" b="1" dirty="0" smtClean="0">
                <a:solidFill>
                  <a:srgbClr val="FF0000"/>
                </a:solidFill>
                <a:latin typeface="Times New Roman" pitchFamily="18" charset="0"/>
                <a:ea typeface="標楷體" pitchFamily="65" charset="-120"/>
                <a:cs typeface="Times New Roman" pitchFamily="18" charset="0"/>
              </a:rPr>
              <a:t>y</a:t>
            </a:r>
            <a:endParaRPr lang="zh-TW" altLang="en-US" sz="1600" b="1" dirty="0" smtClean="0">
              <a:solidFill>
                <a:srgbClr val="FF0000"/>
              </a:solidFill>
              <a:latin typeface="Times New Roman" pitchFamily="18" charset="0"/>
              <a:ea typeface="標楷體" pitchFamily="65" charset="-120"/>
              <a:cs typeface="Times New Roman" pitchFamily="18" charset="0"/>
            </a:endParaRPr>
          </a:p>
          <a:p>
            <a:pPr>
              <a:defRPr/>
            </a:pPr>
            <a:endParaRPr lang="zh-TW" altLang="en-US" dirty="0"/>
          </a:p>
        </p:txBody>
      </p:sp>
      <p:pic>
        <p:nvPicPr>
          <p:cNvPr id="18436" name="Picture 3"/>
          <p:cNvPicPr>
            <a:picLocks noChangeAspect="1" noChangeArrowheads="1"/>
          </p:cNvPicPr>
          <p:nvPr/>
        </p:nvPicPr>
        <p:blipFill>
          <a:blip r:embed="rId2" cstate="print"/>
          <a:srcRect l="34421" t="15118" r="43195" b="6479"/>
          <a:stretch>
            <a:fillRect/>
          </a:stretch>
        </p:blipFill>
        <p:spPr bwMode="auto">
          <a:xfrm>
            <a:off x="5381625" y="642938"/>
            <a:ext cx="4524375" cy="5786437"/>
          </a:xfrm>
          <a:prstGeom prst="rect">
            <a:avLst/>
          </a:prstGeom>
          <a:noFill/>
          <a:ln w="9525">
            <a:noFill/>
            <a:miter lim="800000"/>
            <a:headEnd/>
            <a:tailEnd/>
          </a:ln>
        </p:spPr>
      </p:pic>
      <p:sp>
        <p:nvSpPr>
          <p:cNvPr id="5" name="橢圓 4"/>
          <p:cNvSpPr/>
          <p:nvPr/>
        </p:nvSpPr>
        <p:spPr>
          <a:xfrm>
            <a:off x="5810250" y="2286000"/>
            <a:ext cx="2928938" cy="42862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向右箭號 9"/>
          <p:cNvSpPr/>
          <p:nvPr/>
        </p:nvSpPr>
        <p:spPr>
          <a:xfrm>
            <a:off x="4095750" y="2428875"/>
            <a:ext cx="1692275" cy="142875"/>
          </a:xfrm>
          <a:prstGeom prst="rightArrow">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8439" name="文字方塊 6"/>
          <p:cNvSpPr txBox="1">
            <a:spLocks noChangeArrowheads="1"/>
          </p:cNvSpPr>
          <p:nvPr/>
        </p:nvSpPr>
        <p:spPr bwMode="auto">
          <a:xfrm>
            <a:off x="1784350" y="6000750"/>
            <a:ext cx="4537075" cy="307975"/>
          </a:xfrm>
          <a:prstGeom prst="rect">
            <a:avLst/>
          </a:prstGeom>
          <a:noFill/>
          <a:ln w="9525">
            <a:noFill/>
            <a:miter lim="800000"/>
            <a:headEnd/>
            <a:tailEnd/>
          </a:ln>
        </p:spPr>
        <p:txBody>
          <a:bodyPr>
            <a:spAutoFit/>
          </a:bodyPr>
          <a:lstStyle/>
          <a:p>
            <a:r>
              <a:rPr lang="en-US" altLang="zh-TW" sz="1400"/>
              <a:t>Source: David McKay, 2008, Cambridge University</a:t>
            </a:r>
            <a:endParaRPr lang="zh-TW"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1752600" y="3643313"/>
            <a:ext cx="7058025" cy="2286000"/>
          </a:xfrm>
        </p:spPr>
        <p:txBody>
          <a:bodyPr vert="horz" wrap="square" lIns="91440" tIns="45720" rIns="91440" bIns="45720" numCol="1" anchor="t" anchorCtr="0" compatLnSpc="1">
            <a:prstTxWarp prst="textNoShape">
              <a:avLst/>
            </a:prstTxWarp>
          </a:bodyPr>
          <a:lstStyle/>
          <a:p>
            <a:pPr algn="r">
              <a:defRPr/>
            </a:pPr>
            <a:r>
              <a:rPr lang="en-US" altLang="zh-TW" sz="4000" smtClean="0">
                <a:solidFill>
                  <a:srgbClr val="002060"/>
                </a:solidFill>
                <a:effectLst>
                  <a:outerShdw blurRad="38100" dist="38100" dir="2700000" algn="tl">
                    <a:srgbClr val="C0C0C0"/>
                  </a:outerShdw>
                </a:effectLst>
                <a:latin typeface="Times New Roman" pitchFamily="18" charset="0"/>
                <a:ea typeface="ＭＳ Ｐゴシック" pitchFamily="-112" charset="-128"/>
                <a:cs typeface="Times New Roman" pitchFamily="18" charset="0"/>
              </a:rPr>
              <a:t>Thank you for your attention !</a:t>
            </a:r>
            <a:br>
              <a:rPr lang="en-US" altLang="zh-TW" sz="4000" smtClean="0">
                <a:solidFill>
                  <a:srgbClr val="002060"/>
                </a:solidFill>
                <a:effectLst>
                  <a:outerShdw blurRad="38100" dist="38100" dir="2700000" algn="tl">
                    <a:srgbClr val="C0C0C0"/>
                  </a:outerShdw>
                </a:effectLst>
                <a:latin typeface="Times New Roman" pitchFamily="18" charset="0"/>
                <a:ea typeface="ＭＳ Ｐゴシック" pitchFamily="-112" charset="-128"/>
                <a:cs typeface="Times New Roman" pitchFamily="18" charset="0"/>
              </a:rPr>
            </a:br>
            <a:r>
              <a:rPr lang="en-US" altLang="zh-TW" sz="4000" smtClean="0">
                <a:solidFill>
                  <a:srgbClr val="002060"/>
                </a:solidFill>
                <a:effectLst>
                  <a:outerShdw blurRad="38100" dist="38100" dir="2700000" algn="tl">
                    <a:srgbClr val="C0C0C0"/>
                  </a:outerShdw>
                </a:effectLst>
                <a:latin typeface="Times New Roman" pitchFamily="18" charset="0"/>
                <a:ea typeface="ＭＳ Ｐゴシック" pitchFamily="-112" charset="-128"/>
                <a:cs typeface="Times New Roman" pitchFamily="18" charset="0"/>
              </a:rPr>
              <a:t/>
            </a:r>
            <a:br>
              <a:rPr lang="en-US" altLang="zh-TW" sz="4000" smtClean="0">
                <a:solidFill>
                  <a:srgbClr val="002060"/>
                </a:solidFill>
                <a:effectLst>
                  <a:outerShdw blurRad="38100" dist="38100" dir="2700000" algn="tl">
                    <a:srgbClr val="C0C0C0"/>
                  </a:outerShdw>
                </a:effectLst>
                <a:latin typeface="Times New Roman" pitchFamily="18" charset="0"/>
                <a:ea typeface="ＭＳ Ｐゴシック" pitchFamily="-112" charset="-128"/>
                <a:cs typeface="Times New Roman" pitchFamily="18" charset="0"/>
              </a:rPr>
            </a:br>
            <a:r>
              <a:rPr lang="en-US" altLang="zh-TW" sz="2000" b="0" smtClean="0">
                <a:solidFill>
                  <a:srgbClr val="0070C0"/>
                </a:solidFill>
                <a:effectLst/>
                <a:latin typeface="Arial Unicode MS" pitchFamily="-112" charset="0"/>
                <a:ea typeface="ＭＳ Ｐゴシック" pitchFamily="-112" charset="-128"/>
                <a:cs typeface="Arial Unicode MS" pitchFamily="-112" charset="0"/>
              </a:rPr>
              <a:t>Falin</a:t>
            </a:r>
            <a:r>
              <a:rPr sz="2000" b="0" smtClean="0">
                <a:solidFill>
                  <a:srgbClr val="0070C0"/>
                </a:solidFill>
                <a:effectLst/>
                <a:latin typeface="Arial Unicode MS" pitchFamily="-112" charset="0"/>
                <a:ea typeface="ＭＳ Ｐゴシック" pitchFamily="-112" charset="-128"/>
                <a:cs typeface="Arial Unicode MS" pitchFamily="-112" charset="0"/>
              </a:rPr>
              <a:t> </a:t>
            </a:r>
            <a:r>
              <a:rPr lang="en-US" altLang="zh-TW" sz="2000" b="0" smtClean="0">
                <a:solidFill>
                  <a:srgbClr val="0070C0"/>
                </a:solidFill>
                <a:effectLst/>
                <a:latin typeface="Arial Unicode MS" pitchFamily="-112" charset="0"/>
                <a:ea typeface="ＭＳ Ｐゴシック" pitchFamily="-112" charset="-128"/>
                <a:cs typeface="Arial Unicode MS" pitchFamily="-112" charset="0"/>
              </a:rPr>
              <a:t>Chen</a:t>
            </a:r>
            <a:br>
              <a:rPr lang="en-US" altLang="zh-TW" sz="2000" b="0" smtClean="0">
                <a:solidFill>
                  <a:srgbClr val="0070C0"/>
                </a:solidFill>
                <a:effectLst/>
                <a:latin typeface="Arial Unicode MS" pitchFamily="-112" charset="0"/>
                <a:ea typeface="ＭＳ Ｐゴシック" pitchFamily="-112" charset="-128"/>
                <a:cs typeface="Arial Unicode MS" pitchFamily="-112" charset="0"/>
              </a:rPr>
            </a:br>
            <a:r>
              <a:rPr lang="en-US" altLang="zh-TW" sz="2000" b="0" smtClean="0">
                <a:solidFill>
                  <a:srgbClr val="0070C0"/>
                </a:solidFill>
                <a:effectLst/>
                <a:latin typeface="Arial Unicode MS" pitchFamily="-112" charset="0"/>
                <a:ea typeface="ＭＳ Ｐゴシック" pitchFamily="-112" charset="-128"/>
                <a:cs typeface="Arial Unicode MS" pitchFamily="-112" charset="0"/>
              </a:rPr>
              <a:t>National</a:t>
            </a:r>
            <a:r>
              <a:rPr sz="2000" b="0" smtClean="0">
                <a:solidFill>
                  <a:srgbClr val="0070C0"/>
                </a:solidFill>
                <a:effectLst/>
                <a:latin typeface="Arial Unicode MS" pitchFamily="-112" charset="0"/>
                <a:ea typeface="ＭＳ Ｐゴシック" pitchFamily="-112" charset="-128"/>
                <a:cs typeface="Arial Unicode MS" pitchFamily="-112" charset="0"/>
              </a:rPr>
              <a:t> </a:t>
            </a:r>
            <a:r>
              <a:rPr lang="en-US" altLang="zh-TW" sz="2000" b="0" smtClean="0">
                <a:solidFill>
                  <a:srgbClr val="0070C0"/>
                </a:solidFill>
                <a:effectLst/>
                <a:latin typeface="Arial Unicode MS" pitchFamily="-112" charset="0"/>
                <a:ea typeface="ＭＳ Ｐゴシック" pitchFamily="-112" charset="-128"/>
                <a:cs typeface="Arial Unicode MS" pitchFamily="-112" charset="0"/>
              </a:rPr>
              <a:t>Taiwan</a:t>
            </a:r>
            <a:r>
              <a:rPr sz="2000" b="0" smtClean="0">
                <a:solidFill>
                  <a:srgbClr val="0070C0"/>
                </a:solidFill>
                <a:effectLst/>
                <a:latin typeface="Arial Unicode MS" pitchFamily="-112" charset="0"/>
                <a:ea typeface="ＭＳ Ｐゴシック" pitchFamily="-112" charset="-128"/>
                <a:cs typeface="Arial Unicode MS" pitchFamily="-112" charset="0"/>
              </a:rPr>
              <a:t> </a:t>
            </a:r>
            <a:r>
              <a:rPr lang="en-US" altLang="zh-TW" sz="2000" b="0" smtClean="0">
                <a:solidFill>
                  <a:srgbClr val="0070C0"/>
                </a:solidFill>
                <a:effectLst/>
                <a:latin typeface="Arial Unicode MS" pitchFamily="-112" charset="0"/>
                <a:ea typeface="ＭＳ Ｐゴシック" pitchFamily="-112" charset="-128"/>
                <a:cs typeface="Arial Unicode MS" pitchFamily="-112" charset="0"/>
              </a:rPr>
              <a:t>University</a:t>
            </a:r>
            <a:endParaRPr sz="2000" b="0" smtClean="0">
              <a:solidFill>
                <a:srgbClr val="0070C0"/>
              </a:solidFill>
              <a:effectLst/>
              <a:latin typeface="Arial Unicode MS" pitchFamily="-112" charset="0"/>
              <a:ea typeface="ＭＳ Ｐゴシック" pitchFamily="-112" charset="-128"/>
              <a:cs typeface="Arial Unicode MS" pitchFamily="-112" charset="0"/>
            </a:endParaRPr>
          </a:p>
        </p:txBody>
      </p:sp>
      <p:sp>
        <p:nvSpPr>
          <p:cNvPr id="19459" name="頁尾版面配置區 3"/>
          <p:cNvSpPr>
            <a:spLocks noGrp="1"/>
          </p:cNvSpPr>
          <p:nvPr>
            <p:ph type="ftr" sz="quarter" idx="4294967295"/>
          </p:nvPr>
        </p:nvSpPr>
        <p:spPr bwMode="auto">
          <a:xfrm>
            <a:off x="9477375" y="6492875"/>
            <a:ext cx="428625" cy="365125"/>
          </a:xfrm>
          <a:prstGeom prst="rect">
            <a:avLst/>
          </a:prstGeom>
          <a:noFill/>
          <a:ln>
            <a:miter lim="800000"/>
            <a:headEnd/>
            <a:tailEnd/>
          </a:ln>
        </p:spPr>
        <p:txBody>
          <a:bodyPr/>
          <a:lstStyle/>
          <a:p>
            <a:r>
              <a:rPr lang="en-US" altLang="zh-TW"/>
              <a:t>26</a:t>
            </a:r>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頁尾版面配置區 3"/>
          <p:cNvSpPr>
            <a:spLocks noGrp="1"/>
          </p:cNvSpPr>
          <p:nvPr>
            <p:ph type="ftr" sz="quarter" idx="4294967295"/>
          </p:nvPr>
        </p:nvSpPr>
        <p:spPr bwMode="auto">
          <a:xfrm>
            <a:off x="9498013" y="6492875"/>
            <a:ext cx="407987" cy="365125"/>
          </a:xfrm>
          <a:prstGeom prst="rect">
            <a:avLst/>
          </a:prstGeom>
          <a:noFill/>
          <a:ln>
            <a:miter lim="800000"/>
            <a:headEnd/>
            <a:tailEnd/>
          </a:ln>
        </p:spPr>
        <p:txBody>
          <a:bodyPr/>
          <a:lstStyle/>
          <a:p>
            <a:r>
              <a:rPr lang="en-US" altLang="zh-TW"/>
              <a:t>4</a:t>
            </a:r>
            <a:endParaRPr lang="zh-TW" altLang="en-US"/>
          </a:p>
        </p:txBody>
      </p:sp>
      <p:sp>
        <p:nvSpPr>
          <p:cNvPr id="7171" name="矩形 3"/>
          <p:cNvSpPr>
            <a:spLocks noChangeArrowheads="1"/>
          </p:cNvSpPr>
          <p:nvPr/>
        </p:nvSpPr>
        <p:spPr bwMode="auto">
          <a:xfrm>
            <a:off x="117475" y="895350"/>
            <a:ext cx="9594850" cy="461963"/>
          </a:xfrm>
          <a:prstGeom prst="rect">
            <a:avLst/>
          </a:prstGeom>
          <a:noFill/>
          <a:ln w="9525">
            <a:noFill/>
            <a:miter lim="800000"/>
            <a:headEnd/>
            <a:tailEnd/>
          </a:ln>
        </p:spPr>
        <p:txBody>
          <a:bodyPr>
            <a:spAutoFit/>
          </a:bodyPr>
          <a:lstStyle/>
          <a:p>
            <a:pPr algn="ctr"/>
            <a:r>
              <a:rPr kumimoji="0" lang="en-US" altLang="zh-TW" sz="2400">
                <a:latin typeface="Times New Roman" pitchFamily="18" charset="0"/>
                <a:ea typeface="標楷體" pitchFamily="65" charset="-120"/>
                <a:cs typeface="Times New Roman" pitchFamily="18" charset="0"/>
              </a:rPr>
              <a:t>Methodologies for Assessing National RE Resources</a:t>
            </a:r>
          </a:p>
        </p:txBody>
      </p:sp>
      <p:graphicFrame>
        <p:nvGraphicFramePr>
          <p:cNvPr id="12" name="表格 11"/>
          <p:cNvGraphicFramePr>
            <a:graphicFrameLocks noGrp="1"/>
          </p:cNvGraphicFramePr>
          <p:nvPr/>
        </p:nvGraphicFramePr>
        <p:xfrm>
          <a:off x="1285875" y="1628775"/>
          <a:ext cx="7020780" cy="3973211"/>
        </p:xfrm>
        <a:graphic>
          <a:graphicData uri="http://schemas.openxmlformats.org/drawingml/2006/table">
            <a:tbl>
              <a:tblPr/>
              <a:tblGrid>
                <a:gridCol w="1346255"/>
                <a:gridCol w="2554178"/>
                <a:gridCol w="3120347"/>
              </a:tblGrid>
              <a:tr h="343056">
                <a:tc>
                  <a:txBody>
                    <a:bodyPr/>
                    <a:lstStyle/>
                    <a:p>
                      <a:pPr algn="l" fontAlgn="t"/>
                      <a:r>
                        <a:rPr lang="zh-TW" altLang="en-US" sz="1200" b="0" i="0" u="none" strike="noStrike" dirty="0">
                          <a:solidFill>
                            <a:srgbClr val="000000"/>
                          </a:solidFill>
                          <a:latin typeface="Times New Roman"/>
                        </a:rPr>
                        <a:t>　</a:t>
                      </a:r>
                    </a:p>
                  </a:txBody>
                  <a:tcPr marL="6757" marR="6757" marT="62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4F6228"/>
                          </a:solidFill>
                          <a:latin typeface="Times New Roman"/>
                        </a:rPr>
                        <a:t>A.</a:t>
                      </a:r>
                      <a:r>
                        <a:rPr lang="en-US" sz="1200" b="1" i="0" u="none" strike="noStrike" dirty="0">
                          <a:solidFill>
                            <a:srgbClr val="339966"/>
                          </a:solidFill>
                          <a:latin typeface="新細明體"/>
                        </a:rPr>
                        <a:t>『</a:t>
                      </a:r>
                      <a:r>
                        <a:rPr lang="en-US" sz="1200" b="1" i="0" u="none" strike="noStrike" dirty="0">
                          <a:solidFill>
                            <a:srgbClr val="339966"/>
                          </a:solidFill>
                          <a:latin typeface="Times New Roman"/>
                        </a:rPr>
                        <a:t>Top Down</a:t>
                      </a:r>
                      <a:r>
                        <a:rPr lang="en-US" sz="1200" b="1" i="0" u="none" strike="noStrike" dirty="0">
                          <a:solidFill>
                            <a:srgbClr val="339966"/>
                          </a:solidFill>
                          <a:latin typeface="新細明體"/>
                        </a:rPr>
                        <a:t>』</a:t>
                      </a:r>
                      <a:r>
                        <a:rPr lang="en-US" sz="1200" b="1" i="0" u="none" strike="noStrike" dirty="0">
                          <a:solidFill>
                            <a:srgbClr val="339966"/>
                          </a:solidFill>
                          <a:latin typeface="Times New Roman"/>
                        </a:rPr>
                        <a:t>Methodology</a:t>
                      </a:r>
                      <a:endParaRPr lang="en-US" sz="1200" b="1" i="0" u="none" strike="noStrike" dirty="0">
                        <a:solidFill>
                          <a:srgbClr val="4F6228"/>
                        </a:solidFill>
                        <a:latin typeface="Times New Roman"/>
                      </a:endParaRPr>
                    </a:p>
                  </a:txBody>
                  <a:tcPr marL="6757"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F243E"/>
                          </a:solidFill>
                          <a:latin typeface="Times New Roman"/>
                        </a:rPr>
                        <a:t>B.</a:t>
                      </a:r>
                      <a:r>
                        <a:rPr lang="en-US" sz="1200" b="1" i="0" u="none" strike="noStrike" dirty="0">
                          <a:solidFill>
                            <a:srgbClr val="003366"/>
                          </a:solidFill>
                          <a:latin typeface="新細明體"/>
                        </a:rPr>
                        <a:t>『</a:t>
                      </a:r>
                      <a:r>
                        <a:rPr lang="en-US" sz="1200" b="1" i="0" u="none" strike="noStrike" dirty="0">
                          <a:solidFill>
                            <a:srgbClr val="003366"/>
                          </a:solidFill>
                          <a:latin typeface="Times New Roman"/>
                        </a:rPr>
                        <a:t>Bottom Up</a:t>
                      </a:r>
                      <a:r>
                        <a:rPr lang="en-US" sz="1200" b="1" i="0" u="none" strike="noStrike" dirty="0">
                          <a:solidFill>
                            <a:srgbClr val="003366"/>
                          </a:solidFill>
                          <a:latin typeface="新細明體"/>
                        </a:rPr>
                        <a:t>』</a:t>
                      </a:r>
                      <a:r>
                        <a:rPr lang="en-US" sz="1200" b="1" i="0" u="none" strike="noStrike" dirty="0">
                          <a:solidFill>
                            <a:srgbClr val="003366"/>
                          </a:solidFill>
                          <a:latin typeface="Times New Roman"/>
                        </a:rPr>
                        <a:t>Methodology</a:t>
                      </a:r>
                      <a:endParaRPr lang="en-US" sz="1200" b="1" i="0" u="none" strike="noStrike" dirty="0">
                        <a:solidFill>
                          <a:srgbClr val="0F243E"/>
                        </a:solidFill>
                        <a:latin typeface="Times New Roman"/>
                      </a:endParaRPr>
                    </a:p>
                  </a:txBody>
                  <a:tcPr marL="6757"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r>
              <a:tr h="492753">
                <a:tc>
                  <a:txBody>
                    <a:bodyPr/>
                    <a:lstStyle/>
                    <a:p>
                      <a:pPr algn="l" fontAlgn="ctr"/>
                      <a:r>
                        <a:rPr lang="en-US" sz="1200" b="1" i="0" u="none" strike="noStrike" dirty="0">
                          <a:solidFill>
                            <a:srgbClr val="984806"/>
                          </a:solidFill>
                          <a:latin typeface="Times New Roman"/>
                        </a:rPr>
                        <a:t>Characteristics</a:t>
                      </a: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4F6228"/>
                          </a:solidFill>
                          <a:latin typeface="Times New Roman"/>
                        </a:rPr>
                        <a:t>A method optimistic as far as possible</a:t>
                      </a: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F243E"/>
                          </a:solidFill>
                          <a:latin typeface="Times New Roman"/>
                        </a:rPr>
                        <a:t>A method close to the actual situation as far as possible</a:t>
                      </a: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1162">
                <a:tc>
                  <a:txBody>
                    <a:bodyPr/>
                    <a:lstStyle/>
                    <a:p>
                      <a:pPr algn="l" fontAlgn="ctr"/>
                      <a:r>
                        <a:rPr lang="en-US" sz="1200" b="1" i="0" u="none" strike="noStrike" dirty="0">
                          <a:solidFill>
                            <a:srgbClr val="984806"/>
                          </a:solidFill>
                          <a:latin typeface="Times New Roman"/>
                        </a:rPr>
                        <a:t>Applicable Opportunity</a:t>
                      </a: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339966"/>
                          </a:solidFill>
                          <a:latin typeface="Times New Roman"/>
                        </a:rPr>
                        <a:t>When assessing the reserves of renewable energy in an overall nation or large region</a:t>
                      </a:r>
                      <a:r>
                        <a:rPr lang="en-US" sz="1200" b="0" i="0" u="none" strike="noStrike" dirty="0">
                          <a:solidFill>
                            <a:srgbClr val="000000"/>
                          </a:solidFill>
                          <a:latin typeface="Times New Roman"/>
                        </a:rPr>
                        <a:t> </a:t>
                      </a:r>
                      <a:endParaRPr lang="en-US" sz="1200" b="0" i="0" u="none" strike="noStrike" dirty="0">
                        <a:solidFill>
                          <a:srgbClr val="4F6228"/>
                        </a:solidFill>
                        <a:latin typeface="Times New Roman"/>
                      </a:endParaRP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254061"/>
                          </a:solidFill>
                          <a:latin typeface="Times New Roman"/>
                        </a:rPr>
                        <a:t>When industry considers to develop renewable energy in a specific area</a:t>
                      </a: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96164">
                <a:tc>
                  <a:txBody>
                    <a:bodyPr/>
                    <a:lstStyle/>
                    <a:p>
                      <a:pPr algn="l" fontAlgn="ctr"/>
                      <a:r>
                        <a:rPr lang="en-US" sz="1200" b="1" i="0" u="none" strike="noStrike" dirty="0">
                          <a:solidFill>
                            <a:srgbClr val="984806"/>
                          </a:solidFill>
                          <a:latin typeface="Times New Roman"/>
                        </a:rPr>
                        <a:t>Qualitative Difference</a:t>
                      </a: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339966"/>
                          </a:solidFill>
                          <a:latin typeface="新細明體"/>
                        </a:rPr>
                        <a:t>「</a:t>
                      </a:r>
                      <a:r>
                        <a:rPr lang="en-US" sz="1200" b="0" i="0" u="none" strike="noStrike" dirty="0">
                          <a:solidFill>
                            <a:srgbClr val="339966"/>
                          </a:solidFill>
                          <a:latin typeface="Times New Roman"/>
                        </a:rPr>
                        <a:t>Available Reserves</a:t>
                      </a:r>
                      <a:r>
                        <a:rPr lang="en-US" sz="1200" b="0" i="0" u="none" strike="noStrike" dirty="0">
                          <a:solidFill>
                            <a:srgbClr val="339966"/>
                          </a:solidFill>
                          <a:latin typeface="新細明體"/>
                        </a:rPr>
                        <a:t>」</a:t>
                      </a:r>
                      <a:r>
                        <a:rPr lang="en-US" sz="1200" b="0" i="0" u="none" strike="noStrike" dirty="0">
                          <a:solidFill>
                            <a:srgbClr val="339966"/>
                          </a:solidFill>
                          <a:latin typeface="Times New Roman"/>
                        </a:rPr>
                        <a:t>: energy reserve per unit area multiplied by available area of land or sea</a:t>
                      </a:r>
                      <a:endParaRPr lang="en-US" sz="1200" b="0" i="0" u="none" strike="noStrike" dirty="0">
                        <a:solidFill>
                          <a:srgbClr val="4F6228"/>
                        </a:solidFill>
                        <a:latin typeface="Times New Roman"/>
                      </a:endParaRP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3366"/>
                          </a:solidFill>
                          <a:latin typeface="新細明體"/>
                        </a:rPr>
                        <a:t>「</a:t>
                      </a:r>
                      <a:r>
                        <a:rPr lang="en-US" sz="1200" b="0" i="0" u="none" strike="noStrike" dirty="0">
                          <a:solidFill>
                            <a:srgbClr val="003366"/>
                          </a:solidFill>
                          <a:latin typeface="Times New Roman"/>
                        </a:rPr>
                        <a:t>Developable Reserves</a:t>
                      </a:r>
                      <a:r>
                        <a:rPr lang="en-US" sz="1200" b="0" i="0" u="none" strike="noStrike" dirty="0">
                          <a:solidFill>
                            <a:srgbClr val="003366"/>
                          </a:solidFill>
                          <a:latin typeface="新細明體"/>
                        </a:rPr>
                        <a:t>」</a:t>
                      </a:r>
                      <a:r>
                        <a:rPr lang="en-US" sz="1200" b="0" i="0" u="none" strike="noStrike" dirty="0">
                          <a:solidFill>
                            <a:srgbClr val="003366"/>
                          </a:solidFill>
                          <a:latin typeface="Times New Roman"/>
                        </a:rPr>
                        <a:t>: In addition to the energy density and land size, also need </a:t>
                      </a:r>
                      <a:endParaRPr lang="en-US" sz="1200" b="0" i="0" u="none" strike="noStrike" dirty="0" smtClean="0">
                        <a:solidFill>
                          <a:srgbClr val="003366"/>
                        </a:solidFill>
                        <a:latin typeface="Times New Roman"/>
                      </a:endParaRPr>
                    </a:p>
                    <a:p>
                      <a:pPr algn="l" fontAlgn="ctr"/>
                      <a:r>
                        <a:rPr lang="en-US" sz="1200" b="0" i="0" u="none" strike="noStrike" dirty="0" smtClean="0">
                          <a:solidFill>
                            <a:srgbClr val="003366"/>
                          </a:solidFill>
                          <a:latin typeface="Times New Roman"/>
                        </a:rPr>
                        <a:t>to </a:t>
                      </a:r>
                      <a:r>
                        <a:rPr lang="en-US" sz="1200" b="0" i="0" u="none" strike="noStrike" dirty="0">
                          <a:solidFill>
                            <a:srgbClr val="003366"/>
                          </a:solidFill>
                          <a:latin typeface="Times New Roman"/>
                        </a:rPr>
                        <a:t>consider economic factors (such as high cost), environmental factors (such as influences of environment or ecology), decree factors (such as prices of oil and electricity, barriers to obtain development permission) and other barriers caused by practical factors</a:t>
                      </a: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0076">
                <a:tc>
                  <a:txBody>
                    <a:bodyPr/>
                    <a:lstStyle/>
                    <a:p>
                      <a:pPr algn="l" fontAlgn="ctr"/>
                      <a:r>
                        <a:rPr lang="en-US" sz="1200" b="1" i="0" u="none" strike="noStrike" dirty="0">
                          <a:solidFill>
                            <a:srgbClr val="984806"/>
                          </a:solidFill>
                          <a:latin typeface="Times New Roman"/>
                        </a:rPr>
                        <a:t>Quantitative Difference</a:t>
                      </a: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ctr"/>
                      <a:r>
                        <a:rPr lang="en-US" sz="1200" b="0" i="0" u="none" strike="noStrike" dirty="0">
                          <a:solidFill>
                            <a:srgbClr val="FF0000"/>
                          </a:solidFill>
                          <a:latin typeface="Times New Roman"/>
                        </a:rPr>
                        <a:t>Regarding per capita and per unit area, the developable reserve is often much lower than the available reserve</a:t>
                      </a:r>
                    </a:p>
                  </a:txBody>
                  <a:tcPr marL="101358" marR="6757" marT="62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8"/>
          <p:cNvSpPr txBox="1">
            <a:spLocks noChangeArrowheads="1"/>
          </p:cNvSpPr>
          <p:nvPr/>
        </p:nvSpPr>
        <p:spPr bwMode="auto">
          <a:xfrm>
            <a:off x="1676400" y="260350"/>
            <a:ext cx="6786563" cy="366713"/>
          </a:xfrm>
          <a:prstGeom prst="rect">
            <a:avLst/>
          </a:prstGeom>
          <a:noFill/>
          <a:ln w="9525">
            <a:noFill/>
            <a:miter lim="800000"/>
            <a:headEnd/>
            <a:tailEnd/>
          </a:ln>
        </p:spPr>
        <p:txBody>
          <a:bodyPr>
            <a:spAutoFit/>
          </a:bodyPr>
          <a:lstStyle/>
          <a:p>
            <a:pPr>
              <a:spcBef>
                <a:spcPct val="50000"/>
              </a:spcBef>
            </a:pPr>
            <a:endParaRPr lang="zh-TW" altLang="en-US"/>
          </a:p>
        </p:txBody>
      </p:sp>
      <p:sp>
        <p:nvSpPr>
          <p:cNvPr id="8195" name="Rectangle 65"/>
          <p:cNvSpPr>
            <a:spLocks noChangeArrowheads="1"/>
          </p:cNvSpPr>
          <p:nvPr/>
        </p:nvSpPr>
        <p:spPr bwMode="auto">
          <a:xfrm>
            <a:off x="271463" y="304800"/>
            <a:ext cx="1482725" cy="366713"/>
          </a:xfrm>
          <a:prstGeom prst="rect">
            <a:avLst/>
          </a:prstGeom>
          <a:noFill/>
          <a:ln w="9525">
            <a:noFill/>
            <a:miter lim="800000"/>
            <a:headEnd/>
            <a:tailEnd/>
          </a:ln>
        </p:spPr>
        <p:txBody>
          <a:bodyPr anchor="ctr">
            <a:spAutoFit/>
          </a:bodyPr>
          <a:lstStyle/>
          <a:p>
            <a:endParaRPr lang="zh-TW" altLang="en-US"/>
          </a:p>
        </p:txBody>
      </p:sp>
      <p:sp>
        <p:nvSpPr>
          <p:cNvPr id="8196" name="矩形 3"/>
          <p:cNvSpPr>
            <a:spLocks noChangeArrowheads="1"/>
          </p:cNvSpPr>
          <p:nvPr/>
        </p:nvSpPr>
        <p:spPr bwMode="auto">
          <a:xfrm>
            <a:off x="1023938" y="415925"/>
            <a:ext cx="4060825" cy="584200"/>
          </a:xfrm>
          <a:prstGeom prst="rect">
            <a:avLst/>
          </a:prstGeom>
          <a:noFill/>
          <a:ln w="9525">
            <a:noFill/>
            <a:miter lim="800000"/>
            <a:headEnd/>
            <a:tailEnd/>
          </a:ln>
        </p:spPr>
        <p:txBody>
          <a:bodyPr wrap="none">
            <a:spAutoFit/>
          </a:bodyPr>
          <a:lstStyle/>
          <a:p>
            <a:r>
              <a:rPr kumimoji="0" lang="en-US" altLang="zh-TW" sz="3200">
                <a:latin typeface="Times New Roman" pitchFamily="18" charset="0"/>
                <a:ea typeface="標楷體" pitchFamily="65" charset="-120"/>
              </a:rPr>
              <a:t>1.</a:t>
            </a:r>
            <a:r>
              <a:rPr kumimoji="0" lang="zh-TW" altLang="en-US" sz="3200">
                <a:latin typeface="Times New Roman" pitchFamily="18" charset="0"/>
                <a:ea typeface="標楷體" pitchFamily="65" charset="-120"/>
              </a:rPr>
              <a:t> </a:t>
            </a:r>
            <a:r>
              <a:rPr kumimoji="0" lang="en-US" altLang="zh-TW" sz="3200">
                <a:latin typeface="Times New Roman" pitchFamily="18" charset="0"/>
                <a:ea typeface="標楷體" pitchFamily="65" charset="-120"/>
              </a:rPr>
              <a:t>Wind Power</a:t>
            </a:r>
            <a:r>
              <a:rPr kumimoji="0" lang="zh-TW" altLang="en-US" sz="3200">
                <a:latin typeface="Times New Roman" pitchFamily="18" charset="0"/>
                <a:ea typeface="標楷體" pitchFamily="65" charset="-120"/>
              </a:rPr>
              <a:t> </a:t>
            </a:r>
            <a:r>
              <a:rPr kumimoji="0" lang="en-US" altLang="zh-TW" sz="3200">
                <a:latin typeface="Times New Roman" pitchFamily="18" charset="0"/>
                <a:ea typeface="標楷體" pitchFamily="65" charset="-120"/>
              </a:rPr>
              <a:t>Reserve</a:t>
            </a:r>
          </a:p>
        </p:txBody>
      </p:sp>
      <p:pic>
        <p:nvPicPr>
          <p:cNvPr id="8197" name="Picture 12"/>
          <p:cNvPicPr>
            <a:picLocks noChangeArrowheads="1"/>
          </p:cNvPicPr>
          <p:nvPr/>
        </p:nvPicPr>
        <p:blipFill>
          <a:blip r:embed="rId2" cstate="print"/>
          <a:srcRect/>
          <a:stretch>
            <a:fillRect/>
          </a:stretch>
        </p:blipFill>
        <p:spPr bwMode="auto">
          <a:xfrm>
            <a:off x="5888038" y="4148138"/>
            <a:ext cx="592137" cy="209550"/>
          </a:xfrm>
          <a:prstGeom prst="rect">
            <a:avLst/>
          </a:prstGeom>
          <a:noFill/>
          <a:ln w="9525">
            <a:noFill/>
            <a:miter lim="800000"/>
            <a:headEnd/>
            <a:tailEnd/>
          </a:ln>
        </p:spPr>
      </p:pic>
      <p:sp>
        <p:nvSpPr>
          <p:cNvPr id="8198" name="Text Box 13"/>
          <p:cNvSpPr txBox="1">
            <a:spLocks noChangeArrowheads="1"/>
          </p:cNvSpPr>
          <p:nvPr/>
        </p:nvSpPr>
        <p:spPr bwMode="auto">
          <a:xfrm>
            <a:off x="6669088" y="3573463"/>
            <a:ext cx="2495550" cy="366712"/>
          </a:xfrm>
          <a:prstGeom prst="rect">
            <a:avLst/>
          </a:prstGeom>
          <a:noFill/>
          <a:ln w="9525">
            <a:noFill/>
            <a:miter lim="800000"/>
            <a:headEnd/>
            <a:tailEnd/>
          </a:ln>
        </p:spPr>
        <p:txBody>
          <a:bodyPr>
            <a:spAutoFit/>
          </a:bodyPr>
          <a:lstStyle/>
          <a:p>
            <a:pPr>
              <a:spcBef>
                <a:spcPct val="50000"/>
              </a:spcBef>
            </a:pPr>
            <a:endParaRPr lang="zh-TW" altLang="en-US"/>
          </a:p>
        </p:txBody>
      </p:sp>
      <p:sp>
        <p:nvSpPr>
          <p:cNvPr id="8199" name="Text Box 14"/>
          <p:cNvSpPr txBox="1">
            <a:spLocks noChangeArrowheads="1"/>
          </p:cNvSpPr>
          <p:nvPr/>
        </p:nvSpPr>
        <p:spPr bwMode="auto">
          <a:xfrm>
            <a:off x="6591300" y="4052888"/>
            <a:ext cx="2732088" cy="304800"/>
          </a:xfrm>
          <a:prstGeom prst="rect">
            <a:avLst/>
          </a:prstGeom>
          <a:noFill/>
          <a:ln w="9525">
            <a:noFill/>
            <a:miter lim="800000"/>
            <a:headEnd/>
            <a:tailEnd/>
          </a:ln>
        </p:spPr>
        <p:txBody>
          <a:bodyPr>
            <a:spAutoFit/>
          </a:bodyPr>
          <a:lstStyle/>
          <a:p>
            <a:pPr>
              <a:spcBef>
                <a:spcPct val="50000"/>
              </a:spcBef>
            </a:pPr>
            <a:r>
              <a:rPr lang="en-US" altLang="zh-TW" sz="1400">
                <a:latin typeface="Times New Roman" pitchFamily="18" charset="0"/>
              </a:rPr>
              <a:t>Environmental protection area</a:t>
            </a:r>
          </a:p>
        </p:txBody>
      </p:sp>
      <p:pic>
        <p:nvPicPr>
          <p:cNvPr id="8200" name="Picture 15"/>
          <p:cNvPicPr>
            <a:picLocks noChangeAspect="1" noChangeArrowheads="1"/>
          </p:cNvPicPr>
          <p:nvPr/>
        </p:nvPicPr>
        <p:blipFill>
          <a:blip r:embed="rId3" cstate="print"/>
          <a:srcRect/>
          <a:stretch>
            <a:fillRect/>
          </a:stretch>
        </p:blipFill>
        <p:spPr bwMode="auto">
          <a:xfrm>
            <a:off x="696913" y="1196975"/>
            <a:ext cx="4467225" cy="5256213"/>
          </a:xfrm>
          <a:prstGeom prst="rect">
            <a:avLst/>
          </a:prstGeom>
          <a:noFill/>
          <a:ln w="9525">
            <a:noFill/>
            <a:miter lim="800000"/>
            <a:headEnd/>
            <a:tailEnd/>
          </a:ln>
        </p:spPr>
      </p:pic>
      <p:sp>
        <p:nvSpPr>
          <p:cNvPr id="8201" name="頁尾版面配置區 3"/>
          <p:cNvSpPr>
            <a:spLocks noGrp="1"/>
          </p:cNvSpPr>
          <p:nvPr>
            <p:ph type="ftr" sz="quarter" idx="4294967295"/>
          </p:nvPr>
        </p:nvSpPr>
        <p:spPr bwMode="auto">
          <a:xfrm>
            <a:off x="9498013" y="6492875"/>
            <a:ext cx="407987" cy="365125"/>
          </a:xfrm>
          <a:prstGeom prst="rect">
            <a:avLst/>
          </a:prstGeom>
          <a:noFill/>
          <a:ln>
            <a:miter lim="800000"/>
            <a:headEnd/>
            <a:tailEnd/>
          </a:ln>
        </p:spPr>
        <p:txBody>
          <a:bodyPr/>
          <a:lstStyle/>
          <a:p>
            <a:r>
              <a:rPr lang="en-US" altLang="zh-TW"/>
              <a:t>6</a:t>
            </a:r>
            <a:endParaRPr lang="zh-TW" altLang="en-US"/>
          </a:p>
        </p:txBody>
      </p:sp>
      <p:graphicFrame>
        <p:nvGraphicFramePr>
          <p:cNvPr id="15" name="表格 14"/>
          <p:cNvGraphicFramePr>
            <a:graphicFrameLocks noGrp="1"/>
          </p:cNvGraphicFramePr>
          <p:nvPr/>
        </p:nvGraphicFramePr>
        <p:xfrm>
          <a:off x="5734050" y="1890713"/>
          <a:ext cx="3198355" cy="2038697"/>
        </p:xfrm>
        <a:graphic>
          <a:graphicData uri="http://schemas.openxmlformats.org/drawingml/2006/table">
            <a:tbl>
              <a:tblPr/>
              <a:tblGrid>
                <a:gridCol w="1032009"/>
                <a:gridCol w="2166346"/>
              </a:tblGrid>
              <a:tr h="420241">
                <a:tc>
                  <a:txBody>
                    <a:bodyPr/>
                    <a:lstStyle/>
                    <a:p>
                      <a:pPr algn="l" fontAlgn="t"/>
                      <a:r>
                        <a:rPr lang="zh-TW" altLang="en-US" sz="1200" b="0" i="0" u="none" strike="noStrike" dirty="0">
                          <a:solidFill>
                            <a:srgbClr val="000000"/>
                          </a:solidFill>
                          <a:latin typeface="Times New Roman"/>
                        </a:rPr>
                        <a:t>　</a:t>
                      </a:r>
                    </a:p>
                  </a:txBody>
                  <a:tcPr marL="10319" marR="1031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Times New Roman"/>
                        </a:rPr>
                        <a:t> Offshore wind farm</a:t>
                      </a:r>
                    </a:p>
                  </a:txBody>
                  <a:tcPr marL="154781"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5750">
                <a:tc>
                  <a:txBody>
                    <a:bodyPr/>
                    <a:lstStyle/>
                    <a:p>
                      <a:pPr algn="ctr" fontAlgn="ctr"/>
                      <a:r>
                        <a:rPr lang="en-US" sz="1200" b="0" i="0" u="none" strike="noStrike" dirty="0">
                          <a:solidFill>
                            <a:srgbClr val="000000"/>
                          </a:solidFill>
                          <a:latin typeface="Times New Roman"/>
                        </a:rPr>
                        <a:t>Area</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Times New Roman"/>
                        </a:rPr>
                        <a:t> 4233.6 km</a:t>
                      </a:r>
                      <a:r>
                        <a:rPr lang="en-US" sz="1200" b="0" i="0" u="none" strike="noStrike" baseline="30000" dirty="0">
                          <a:solidFill>
                            <a:srgbClr val="000000"/>
                          </a:solidFill>
                          <a:latin typeface="Times New Roman"/>
                        </a:rPr>
                        <a:t>2</a:t>
                      </a:r>
                      <a:endParaRPr lang="en-US" sz="1200" b="0" i="0" u="none" strike="noStrike" dirty="0">
                        <a:solidFill>
                          <a:srgbClr val="000000"/>
                        </a:solidFill>
                        <a:latin typeface="Times New Roman"/>
                      </a:endParaRPr>
                    </a:p>
                  </a:txBody>
                  <a:tcPr marL="154781"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6137">
                <a:tc>
                  <a:txBody>
                    <a:bodyPr/>
                    <a:lstStyle/>
                    <a:p>
                      <a:pPr algn="ctr" fontAlgn="ctr"/>
                      <a:r>
                        <a:rPr lang="en-US" sz="1200" b="0" i="0" u="none" strike="noStrike" dirty="0">
                          <a:solidFill>
                            <a:srgbClr val="000000"/>
                          </a:solidFill>
                          <a:latin typeface="Times New Roman"/>
                        </a:rPr>
                        <a:t>  Installation Capacity</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Times New Roman"/>
                        </a:rPr>
                        <a:t>36,750 2MW wind turbines  Total 73.5 GW</a:t>
                      </a:r>
                    </a:p>
                  </a:txBody>
                  <a:tcPr marL="154781"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32048">
                <a:tc>
                  <a:txBody>
                    <a:bodyPr/>
                    <a:lstStyle/>
                    <a:p>
                      <a:pPr algn="ctr" fontAlgn="ctr"/>
                      <a:r>
                        <a:rPr lang="en-US" sz="1200" b="0" i="0" u="none" strike="noStrike" dirty="0">
                          <a:solidFill>
                            <a:srgbClr val="000000"/>
                          </a:solidFill>
                          <a:latin typeface="Times New Roman"/>
                        </a:rPr>
                        <a:t>  Electricity Generation</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latin typeface="Times New Roman"/>
                        </a:rPr>
                        <a:t> 28.9 kWh/p/d</a:t>
                      </a:r>
                    </a:p>
                  </a:txBody>
                  <a:tcPr marL="154781"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54521">
                <a:tc>
                  <a:txBody>
                    <a:bodyPr/>
                    <a:lstStyle/>
                    <a:p>
                      <a:pPr algn="ctr" fontAlgn="ctr"/>
                      <a:r>
                        <a:rPr lang="en-US" sz="1200" b="0" i="0" u="none" strike="noStrike" dirty="0">
                          <a:solidFill>
                            <a:srgbClr val="FF0000"/>
                          </a:solidFill>
                          <a:latin typeface="Times New Roman"/>
                        </a:rPr>
                        <a:t>Energy Density</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FF0000"/>
                          </a:solidFill>
                          <a:latin typeface="Times New Roman"/>
                        </a:rPr>
                        <a:t> 57.4 GWh/km</a:t>
                      </a:r>
                      <a:r>
                        <a:rPr lang="en-US" sz="1200" b="0" i="0" u="none" strike="noStrike" baseline="30000" dirty="0">
                          <a:solidFill>
                            <a:srgbClr val="FF0000"/>
                          </a:solidFill>
                          <a:latin typeface="Times New Roman"/>
                        </a:rPr>
                        <a:t>2</a:t>
                      </a:r>
                      <a:r>
                        <a:rPr lang="en-US" sz="1200" b="0" i="0" u="none" strike="noStrike" dirty="0">
                          <a:solidFill>
                            <a:srgbClr val="FF0000"/>
                          </a:solidFill>
                          <a:latin typeface="Times New Roman"/>
                        </a:rPr>
                        <a:t>/y</a:t>
                      </a:r>
                    </a:p>
                  </a:txBody>
                  <a:tcPr marL="154781"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8222" name="Picture 14"/>
          <p:cNvPicPr>
            <a:picLocks noChangeAspect="1" noChangeArrowheads="1"/>
          </p:cNvPicPr>
          <p:nvPr/>
        </p:nvPicPr>
        <p:blipFill>
          <a:blip r:embed="rId4" cstate="print"/>
          <a:srcRect/>
          <a:stretch>
            <a:fillRect/>
          </a:stretch>
        </p:blipFill>
        <p:spPr bwMode="auto">
          <a:xfrm>
            <a:off x="5967413" y="2000250"/>
            <a:ext cx="527050" cy="171450"/>
          </a:xfrm>
          <a:prstGeom prst="rect">
            <a:avLst/>
          </a:prstGeom>
          <a:noFill/>
          <a:ln w="9525">
            <a:noFill/>
            <a:miter lim="800000"/>
            <a:headEnd/>
            <a:tailEnd/>
          </a:ln>
        </p:spPr>
      </p:pic>
      <p:pic>
        <p:nvPicPr>
          <p:cNvPr id="8223" name="Picture 15"/>
          <p:cNvPicPr>
            <a:picLocks noChangeAspect="1" noChangeArrowheads="1"/>
          </p:cNvPicPr>
          <p:nvPr/>
        </p:nvPicPr>
        <p:blipFill>
          <a:blip r:embed="rId5" cstate="print"/>
          <a:srcRect/>
          <a:stretch>
            <a:fillRect/>
          </a:stretch>
        </p:blipFill>
        <p:spPr bwMode="auto">
          <a:xfrm>
            <a:off x="5967413" y="4543425"/>
            <a:ext cx="547687" cy="171450"/>
          </a:xfrm>
          <a:prstGeom prst="rect">
            <a:avLst/>
          </a:prstGeom>
          <a:noFill/>
          <a:ln w="9525">
            <a:noFill/>
            <a:miter lim="800000"/>
            <a:headEnd/>
            <a:tailEnd/>
          </a:ln>
        </p:spPr>
      </p:pic>
      <p:graphicFrame>
        <p:nvGraphicFramePr>
          <p:cNvPr id="22" name="表格 21"/>
          <p:cNvGraphicFramePr>
            <a:graphicFrameLocks noGrp="1"/>
          </p:cNvGraphicFramePr>
          <p:nvPr/>
        </p:nvGraphicFramePr>
        <p:xfrm>
          <a:off x="5734050" y="4470400"/>
          <a:ext cx="3120347" cy="1946126"/>
        </p:xfrm>
        <a:graphic>
          <a:graphicData uri="http://schemas.openxmlformats.org/drawingml/2006/table">
            <a:tbl>
              <a:tblPr/>
              <a:tblGrid>
                <a:gridCol w="1014113"/>
                <a:gridCol w="2106234"/>
              </a:tblGrid>
              <a:tr h="285750">
                <a:tc>
                  <a:txBody>
                    <a:bodyPr/>
                    <a:lstStyle/>
                    <a:p>
                      <a:pPr algn="l" fontAlgn="ctr"/>
                      <a:r>
                        <a:rPr lang="zh-TW" altLang="en-US" sz="1200" b="0" i="0" u="none" strike="noStrike" dirty="0">
                          <a:solidFill>
                            <a:srgbClr val="000000"/>
                          </a:solidFill>
                          <a:latin typeface="Times New Roman"/>
                        </a:rPr>
                        <a:t>　</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Times New Roman"/>
                        </a:rPr>
                        <a:t>  Land-based wind farm</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0314">
                <a:tc>
                  <a:txBody>
                    <a:bodyPr/>
                    <a:lstStyle/>
                    <a:p>
                      <a:pPr algn="ctr" fontAlgn="ctr"/>
                      <a:r>
                        <a:rPr lang="en-US" sz="1200" b="0" i="0" u="none" strike="noStrike" dirty="0">
                          <a:solidFill>
                            <a:srgbClr val="000000"/>
                          </a:solidFill>
                          <a:latin typeface="Times New Roman"/>
                        </a:rPr>
                        <a:t>Area</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US" sz="1200" b="0" i="0" u="none" strike="noStrike" dirty="0">
                          <a:solidFill>
                            <a:srgbClr val="000000"/>
                          </a:solidFill>
                          <a:latin typeface="Times New Roman"/>
                        </a:rPr>
                        <a:t>  69.2 km</a:t>
                      </a:r>
                      <a:r>
                        <a:rPr lang="en-US" sz="1200" b="0" i="0" u="none" strike="noStrike" baseline="30000" dirty="0">
                          <a:solidFill>
                            <a:srgbClr val="000000"/>
                          </a:solidFill>
                          <a:latin typeface="Times New Roman"/>
                        </a:rPr>
                        <a:t>2</a:t>
                      </a:r>
                      <a:endParaRPr lang="en-US" sz="1200" b="0" i="0" u="none" strike="noStrike" dirty="0">
                        <a:solidFill>
                          <a:srgbClr val="000000"/>
                        </a:solidFill>
                        <a:latin typeface="Times New Roman"/>
                      </a:endParaRP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9550">
                <a:tc rowSpan="2">
                  <a:txBody>
                    <a:bodyPr/>
                    <a:lstStyle/>
                    <a:p>
                      <a:pPr algn="ctr" fontAlgn="ctr"/>
                      <a:r>
                        <a:rPr lang="en-US" sz="1200" b="0" i="0" u="none" strike="noStrike" dirty="0">
                          <a:solidFill>
                            <a:srgbClr val="000000"/>
                          </a:solidFill>
                          <a:latin typeface="Times New Roman"/>
                        </a:rPr>
                        <a:t>Installation Capacity</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b"/>
                      <a:r>
                        <a:rPr lang="en-US" sz="1200" b="0" i="0" u="none" strike="noStrike" dirty="0">
                          <a:solidFill>
                            <a:srgbClr val="000000"/>
                          </a:solidFill>
                          <a:latin typeface="Times New Roman"/>
                        </a:rPr>
                        <a:t>  600 2MW wind turbines</a:t>
                      </a:r>
                    </a:p>
                  </a:txBody>
                  <a:tcPr marL="10319" marR="1031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94506">
                <a:tc vMerge="1">
                  <a:txBody>
                    <a:bodyPr/>
                    <a:lstStyle/>
                    <a:p>
                      <a:endParaRPr lang="zh-TW" altLang="en-US"/>
                    </a:p>
                  </a:txBody>
                  <a:tcPr/>
                </a:tc>
                <a:tc>
                  <a:txBody>
                    <a:bodyPr/>
                    <a:lstStyle/>
                    <a:p>
                      <a:pPr algn="just" fontAlgn="ctr"/>
                      <a:r>
                        <a:rPr lang="en-US" sz="1200" b="0" i="0" u="none" strike="noStrike" dirty="0">
                          <a:solidFill>
                            <a:srgbClr val="000000"/>
                          </a:solidFill>
                          <a:latin typeface="Times New Roman"/>
                        </a:rPr>
                        <a:t>  Total 1.2 GW</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504056">
                <a:tc>
                  <a:txBody>
                    <a:bodyPr/>
                    <a:lstStyle/>
                    <a:p>
                      <a:pPr algn="ctr" fontAlgn="ctr"/>
                      <a:r>
                        <a:rPr lang="en-US" sz="1200" b="0" i="0" u="none" strike="noStrike">
                          <a:solidFill>
                            <a:srgbClr val="000000"/>
                          </a:solidFill>
                          <a:latin typeface="Times New Roman"/>
                        </a:rPr>
                        <a:t>Electricity Generation</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US" sz="1200" b="0" i="0" u="none" strike="noStrike" dirty="0">
                          <a:solidFill>
                            <a:srgbClr val="000000"/>
                          </a:solidFill>
                          <a:latin typeface="Times New Roman"/>
                        </a:rPr>
                        <a:t>  0.3 kWh/p/d</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1950">
                <a:tc>
                  <a:txBody>
                    <a:bodyPr/>
                    <a:lstStyle/>
                    <a:p>
                      <a:pPr algn="ctr" fontAlgn="ctr"/>
                      <a:r>
                        <a:rPr lang="en-US" sz="1200" b="0" i="0" u="none" strike="noStrike">
                          <a:solidFill>
                            <a:srgbClr val="FF0000"/>
                          </a:solidFill>
                          <a:latin typeface="Times New Roman"/>
                        </a:rPr>
                        <a:t>Energy Density </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FF0000"/>
                          </a:solidFill>
                          <a:latin typeface="Times New Roman"/>
                        </a:rPr>
                        <a:t>  36.1 GWh/km</a:t>
                      </a:r>
                      <a:r>
                        <a:rPr lang="en-US" sz="1200" b="0" i="0" u="none" strike="noStrike" baseline="30000" dirty="0">
                          <a:solidFill>
                            <a:srgbClr val="FF0000"/>
                          </a:solidFill>
                          <a:latin typeface="Times New Roman"/>
                        </a:rPr>
                        <a:t>2</a:t>
                      </a:r>
                      <a:r>
                        <a:rPr lang="en-US" sz="1200" b="0" i="0" u="none" strike="noStrike" dirty="0">
                          <a:solidFill>
                            <a:srgbClr val="FF0000"/>
                          </a:solidFill>
                          <a:latin typeface="Times New Roman"/>
                        </a:rPr>
                        <a:t>/y</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8245" name="Picture 56" descr="http://winddose.com/images/turbine%20technologies/wind%20turbine.jpg"/>
          <p:cNvPicPr>
            <a:picLocks noChangeAspect="1" noChangeArrowheads="1"/>
          </p:cNvPicPr>
          <p:nvPr/>
        </p:nvPicPr>
        <p:blipFill>
          <a:blip r:embed="rId6" cstate="print"/>
          <a:srcRect/>
          <a:stretch>
            <a:fillRect/>
          </a:stretch>
        </p:blipFill>
        <p:spPr bwMode="auto">
          <a:xfrm>
            <a:off x="7115175" y="0"/>
            <a:ext cx="2790825" cy="17145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1421"/>
          <p:cNvGrpSpPr>
            <a:grpSpLocks/>
          </p:cNvGrpSpPr>
          <p:nvPr/>
        </p:nvGrpSpPr>
        <p:grpSpPr bwMode="auto">
          <a:xfrm>
            <a:off x="77788" y="981075"/>
            <a:ext cx="4565650" cy="5845175"/>
            <a:chOff x="0" y="618"/>
            <a:chExt cx="2897" cy="3682"/>
          </a:xfrm>
        </p:grpSpPr>
        <p:pic>
          <p:nvPicPr>
            <p:cNvPr id="9292" name="圖片 1"/>
            <p:cNvPicPr>
              <a:picLocks noChangeAspect="1" noChangeArrowheads="1"/>
            </p:cNvPicPr>
            <p:nvPr/>
          </p:nvPicPr>
          <p:blipFill>
            <a:blip r:embed="rId2" cstate="print"/>
            <a:srcRect l="450" t="17278" r="67491" b="13318"/>
            <a:stretch>
              <a:fillRect/>
            </a:stretch>
          </p:blipFill>
          <p:spPr bwMode="auto">
            <a:xfrm>
              <a:off x="0" y="618"/>
              <a:ext cx="2897" cy="3682"/>
            </a:xfrm>
            <a:prstGeom prst="rect">
              <a:avLst/>
            </a:prstGeom>
            <a:noFill/>
            <a:ln w="9525">
              <a:noFill/>
              <a:miter lim="800000"/>
              <a:headEnd/>
              <a:tailEnd/>
            </a:ln>
          </p:spPr>
        </p:pic>
        <p:grpSp>
          <p:nvGrpSpPr>
            <p:cNvPr id="9293" name="Group 709"/>
            <p:cNvGrpSpPr>
              <a:grpSpLocks noChangeAspect="1"/>
            </p:cNvGrpSpPr>
            <p:nvPr/>
          </p:nvGrpSpPr>
          <p:grpSpPr bwMode="auto">
            <a:xfrm>
              <a:off x="272" y="713"/>
              <a:ext cx="2540" cy="3361"/>
              <a:chOff x="1893" y="2520"/>
              <a:chExt cx="7886" cy="10712"/>
            </a:xfrm>
          </p:grpSpPr>
          <p:sp>
            <p:nvSpPr>
              <p:cNvPr id="9294" name="Rectangle 710"/>
              <p:cNvSpPr>
                <a:spLocks noChangeAspect="1" noChangeArrowheads="1"/>
              </p:cNvSpPr>
              <p:nvPr/>
            </p:nvSpPr>
            <p:spPr bwMode="auto">
              <a:xfrm>
                <a:off x="1893" y="828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295" name="Rectangle 711"/>
              <p:cNvSpPr>
                <a:spLocks noChangeAspect="1" noChangeArrowheads="1"/>
              </p:cNvSpPr>
              <p:nvPr/>
            </p:nvSpPr>
            <p:spPr bwMode="auto">
              <a:xfrm>
                <a:off x="2073" y="7920"/>
                <a:ext cx="61"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296" name="Rectangle 712"/>
              <p:cNvSpPr>
                <a:spLocks noChangeAspect="1" noChangeArrowheads="1"/>
              </p:cNvSpPr>
              <p:nvPr/>
            </p:nvSpPr>
            <p:spPr bwMode="auto">
              <a:xfrm>
                <a:off x="1893" y="8100"/>
                <a:ext cx="61"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297" name="Rectangle 713"/>
              <p:cNvSpPr>
                <a:spLocks noChangeAspect="1" noChangeArrowheads="1"/>
              </p:cNvSpPr>
              <p:nvPr/>
            </p:nvSpPr>
            <p:spPr bwMode="auto">
              <a:xfrm>
                <a:off x="2073" y="81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298" name="Rectangle 714"/>
              <p:cNvSpPr>
                <a:spLocks noChangeAspect="1" noChangeArrowheads="1"/>
              </p:cNvSpPr>
              <p:nvPr/>
            </p:nvSpPr>
            <p:spPr bwMode="auto">
              <a:xfrm>
                <a:off x="1893" y="7740"/>
                <a:ext cx="62" cy="92"/>
              </a:xfrm>
              <a:prstGeom prst="rect">
                <a:avLst/>
              </a:prstGeom>
              <a:solidFill>
                <a:srgbClr val="FF0000"/>
              </a:solidFill>
              <a:ln w="3175">
                <a:solidFill>
                  <a:srgbClr val="000000"/>
                </a:solidFill>
                <a:miter lim="800000"/>
                <a:headEnd/>
                <a:tailEnd/>
              </a:ln>
            </p:spPr>
            <p:txBody>
              <a:bodyPr/>
              <a:lstStyle/>
              <a:p>
                <a:endParaRPr lang="zh-TW" altLang="en-US"/>
              </a:p>
            </p:txBody>
          </p:sp>
          <p:grpSp>
            <p:nvGrpSpPr>
              <p:cNvPr id="9299" name="Group 715"/>
              <p:cNvGrpSpPr>
                <a:grpSpLocks noChangeAspect="1"/>
              </p:cNvGrpSpPr>
              <p:nvPr/>
            </p:nvGrpSpPr>
            <p:grpSpPr bwMode="auto">
              <a:xfrm>
                <a:off x="3035" y="2520"/>
                <a:ext cx="6744" cy="10712"/>
                <a:chOff x="3035" y="2520"/>
                <a:chExt cx="6744" cy="10712"/>
              </a:xfrm>
            </p:grpSpPr>
            <p:grpSp>
              <p:nvGrpSpPr>
                <p:cNvPr id="9300" name="Group 716"/>
                <p:cNvGrpSpPr>
                  <a:grpSpLocks noChangeAspect="1"/>
                </p:cNvGrpSpPr>
                <p:nvPr/>
              </p:nvGrpSpPr>
              <p:grpSpPr bwMode="auto">
                <a:xfrm>
                  <a:off x="3035" y="2520"/>
                  <a:ext cx="6744" cy="9720"/>
                  <a:chOff x="2760" y="2700"/>
                  <a:chExt cx="5833" cy="9254"/>
                </a:xfrm>
              </p:grpSpPr>
              <p:sp>
                <p:nvSpPr>
                  <p:cNvPr id="10001" name="Freeform 717"/>
                  <p:cNvSpPr>
                    <a:spLocks noChangeAspect="1"/>
                  </p:cNvSpPr>
                  <p:nvPr/>
                </p:nvSpPr>
                <p:spPr bwMode="auto">
                  <a:xfrm>
                    <a:off x="8113" y="3664"/>
                    <a:ext cx="480" cy="1171"/>
                  </a:xfrm>
                  <a:custGeom>
                    <a:avLst/>
                    <a:gdLst>
                      <a:gd name="T0" fmla="*/ 55791978 w 181"/>
                      <a:gd name="T1" fmla="*/ 0 h 492"/>
                      <a:gd name="T2" fmla="*/ 38469372 w 181"/>
                      <a:gd name="T3" fmla="*/ 2113017 h 492"/>
                      <a:gd name="T4" fmla="*/ 36542435 w 181"/>
                      <a:gd name="T5" fmla="*/ 3541273 h 492"/>
                      <a:gd name="T6" fmla="*/ 30847166 w 181"/>
                      <a:gd name="T7" fmla="*/ 3995574 h 492"/>
                      <a:gd name="T8" fmla="*/ 27973107 w 181"/>
                      <a:gd name="T9" fmla="*/ 4264254 h 492"/>
                      <a:gd name="T10" fmla="*/ 28919465 w 181"/>
                      <a:gd name="T11" fmla="*/ 7304189 h 492"/>
                      <a:gd name="T12" fmla="*/ 24088683 w 181"/>
                      <a:gd name="T13" fmla="*/ 9911287 h 492"/>
                      <a:gd name="T14" fmla="*/ 12456749 w 181"/>
                      <a:gd name="T15" fmla="*/ 9678410 h 492"/>
                      <a:gd name="T16" fmla="*/ 5800177 w 181"/>
                      <a:gd name="T17" fmla="*/ 12495171 h 492"/>
                      <a:gd name="T18" fmla="*/ 3872494 w 181"/>
                      <a:gd name="T19" fmla="*/ 14413516 h 492"/>
                      <a:gd name="T20" fmla="*/ 2925985 w 181"/>
                      <a:gd name="T21" fmla="*/ 15329886 h 492"/>
                      <a:gd name="T22" fmla="*/ 0 w 181"/>
                      <a:gd name="T23" fmla="*/ 24546353 h 492"/>
                      <a:gd name="T24" fmla="*/ 6798476 w 181"/>
                      <a:gd name="T25" fmla="*/ 29236692 h 492"/>
                      <a:gd name="T26" fmla="*/ 6798476 w 181"/>
                      <a:gd name="T27" fmla="*/ 31389199 h 492"/>
                      <a:gd name="T28" fmla="*/ 4833491 w 181"/>
                      <a:gd name="T29" fmla="*/ 32777967 h 492"/>
                      <a:gd name="T30" fmla="*/ 9665301 w 181"/>
                      <a:gd name="T31" fmla="*/ 34930493 h 492"/>
                      <a:gd name="T32" fmla="*/ 17287499 w 181"/>
                      <a:gd name="T33" fmla="*/ 38691953 h 492"/>
                      <a:gd name="T34" fmla="*/ 23139461 w 181"/>
                      <a:gd name="T35" fmla="*/ 37043510 h 492"/>
                      <a:gd name="T36" fmla="*/ 25046986 w 181"/>
                      <a:gd name="T37" fmla="*/ 35623591 h 492"/>
                      <a:gd name="T38" fmla="*/ 26013668 w 181"/>
                      <a:gd name="T39" fmla="*/ 34930493 h 492"/>
                      <a:gd name="T40" fmla="*/ 20213493 w 181"/>
                      <a:gd name="T41" fmla="*/ 31156332 h 492"/>
                      <a:gd name="T42" fmla="*/ 16329175 w 181"/>
                      <a:gd name="T43" fmla="*/ 27364559 h 492"/>
                      <a:gd name="T44" fmla="*/ 17287499 w 181"/>
                      <a:gd name="T45" fmla="*/ 23822542 h 492"/>
                      <a:gd name="T46" fmla="*/ 25046986 w 181"/>
                      <a:gd name="T47" fmla="*/ 20520799 h 492"/>
                      <a:gd name="T48" fmla="*/ 27973107 w 181"/>
                      <a:gd name="T49" fmla="*/ 18410929 h 492"/>
                      <a:gd name="T50" fmla="*/ 29880610 w 181"/>
                      <a:gd name="T51" fmla="*/ 16979529 h 492"/>
                      <a:gd name="T52" fmla="*/ 30847166 w 181"/>
                      <a:gd name="T53" fmla="*/ 12756361 h 492"/>
                      <a:gd name="T54" fmla="*/ 36542435 w 181"/>
                      <a:gd name="T55" fmla="*/ 11801054 h 492"/>
                      <a:gd name="T56" fmla="*/ 39467645 w 181"/>
                      <a:gd name="T57" fmla="*/ 11328285 h 492"/>
                      <a:gd name="T58" fmla="*/ 38469372 w 181"/>
                      <a:gd name="T59" fmla="*/ 8259787 h 492"/>
                      <a:gd name="T60" fmla="*/ 47176548 w 181"/>
                      <a:gd name="T61" fmla="*/ 5191011 h 492"/>
                      <a:gd name="T62" fmla="*/ 53966599 w 181"/>
                      <a:gd name="T63" fmla="*/ 3541273 h 492"/>
                      <a:gd name="T64" fmla="*/ 55791978 w 181"/>
                      <a:gd name="T65" fmla="*/ 0 h 4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1"/>
                      <a:gd name="T100" fmla="*/ 0 h 492"/>
                      <a:gd name="T101" fmla="*/ 181 w 181"/>
                      <a:gd name="T102" fmla="*/ 492 h 4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1" h="492">
                        <a:moveTo>
                          <a:pt x="174" y="0"/>
                        </a:moveTo>
                        <a:cubicBezTo>
                          <a:pt x="152" y="7"/>
                          <a:pt x="136" y="11"/>
                          <a:pt x="120" y="27"/>
                        </a:cubicBezTo>
                        <a:cubicBezTo>
                          <a:pt x="118" y="33"/>
                          <a:pt x="120" y="43"/>
                          <a:pt x="114" y="45"/>
                        </a:cubicBezTo>
                        <a:cubicBezTo>
                          <a:pt x="108" y="47"/>
                          <a:pt x="102" y="49"/>
                          <a:pt x="96" y="51"/>
                        </a:cubicBezTo>
                        <a:cubicBezTo>
                          <a:pt x="93" y="52"/>
                          <a:pt x="87" y="54"/>
                          <a:pt x="87" y="54"/>
                        </a:cubicBezTo>
                        <a:cubicBezTo>
                          <a:pt x="82" y="68"/>
                          <a:pt x="86" y="80"/>
                          <a:pt x="90" y="93"/>
                        </a:cubicBezTo>
                        <a:cubicBezTo>
                          <a:pt x="88" y="108"/>
                          <a:pt x="90" y="121"/>
                          <a:pt x="75" y="126"/>
                        </a:cubicBezTo>
                        <a:cubicBezTo>
                          <a:pt x="51" y="118"/>
                          <a:pt x="63" y="119"/>
                          <a:pt x="39" y="123"/>
                        </a:cubicBezTo>
                        <a:cubicBezTo>
                          <a:pt x="29" y="133"/>
                          <a:pt x="22" y="146"/>
                          <a:pt x="18" y="159"/>
                        </a:cubicBezTo>
                        <a:cubicBezTo>
                          <a:pt x="16" y="167"/>
                          <a:pt x="14" y="175"/>
                          <a:pt x="12" y="183"/>
                        </a:cubicBezTo>
                        <a:cubicBezTo>
                          <a:pt x="11" y="187"/>
                          <a:pt x="9" y="195"/>
                          <a:pt x="9" y="195"/>
                        </a:cubicBezTo>
                        <a:cubicBezTo>
                          <a:pt x="5" y="237"/>
                          <a:pt x="2" y="266"/>
                          <a:pt x="0" y="312"/>
                        </a:cubicBezTo>
                        <a:cubicBezTo>
                          <a:pt x="2" y="336"/>
                          <a:pt x="0" y="358"/>
                          <a:pt x="21" y="372"/>
                        </a:cubicBezTo>
                        <a:cubicBezTo>
                          <a:pt x="14" y="393"/>
                          <a:pt x="11" y="385"/>
                          <a:pt x="21" y="399"/>
                        </a:cubicBezTo>
                        <a:cubicBezTo>
                          <a:pt x="19" y="405"/>
                          <a:pt x="13" y="411"/>
                          <a:pt x="15" y="417"/>
                        </a:cubicBezTo>
                        <a:cubicBezTo>
                          <a:pt x="18" y="427"/>
                          <a:pt x="27" y="434"/>
                          <a:pt x="30" y="444"/>
                        </a:cubicBezTo>
                        <a:cubicBezTo>
                          <a:pt x="35" y="460"/>
                          <a:pt x="37" y="486"/>
                          <a:pt x="54" y="492"/>
                        </a:cubicBezTo>
                        <a:cubicBezTo>
                          <a:pt x="65" y="488"/>
                          <a:pt x="67" y="481"/>
                          <a:pt x="72" y="471"/>
                        </a:cubicBezTo>
                        <a:cubicBezTo>
                          <a:pt x="75" y="465"/>
                          <a:pt x="76" y="459"/>
                          <a:pt x="78" y="453"/>
                        </a:cubicBezTo>
                        <a:cubicBezTo>
                          <a:pt x="79" y="450"/>
                          <a:pt x="81" y="444"/>
                          <a:pt x="81" y="444"/>
                        </a:cubicBezTo>
                        <a:cubicBezTo>
                          <a:pt x="76" y="429"/>
                          <a:pt x="72" y="410"/>
                          <a:pt x="63" y="396"/>
                        </a:cubicBezTo>
                        <a:cubicBezTo>
                          <a:pt x="59" y="380"/>
                          <a:pt x="54" y="365"/>
                          <a:pt x="51" y="348"/>
                        </a:cubicBezTo>
                        <a:cubicBezTo>
                          <a:pt x="54" y="328"/>
                          <a:pt x="57" y="323"/>
                          <a:pt x="54" y="303"/>
                        </a:cubicBezTo>
                        <a:cubicBezTo>
                          <a:pt x="58" y="281"/>
                          <a:pt x="65" y="280"/>
                          <a:pt x="78" y="261"/>
                        </a:cubicBezTo>
                        <a:cubicBezTo>
                          <a:pt x="83" y="253"/>
                          <a:pt x="84" y="243"/>
                          <a:pt x="87" y="234"/>
                        </a:cubicBezTo>
                        <a:cubicBezTo>
                          <a:pt x="89" y="228"/>
                          <a:pt x="93" y="216"/>
                          <a:pt x="93" y="216"/>
                        </a:cubicBezTo>
                        <a:cubicBezTo>
                          <a:pt x="84" y="203"/>
                          <a:pt x="84" y="174"/>
                          <a:pt x="96" y="162"/>
                        </a:cubicBezTo>
                        <a:cubicBezTo>
                          <a:pt x="101" y="157"/>
                          <a:pt x="108" y="154"/>
                          <a:pt x="114" y="150"/>
                        </a:cubicBezTo>
                        <a:cubicBezTo>
                          <a:pt x="117" y="148"/>
                          <a:pt x="123" y="144"/>
                          <a:pt x="123" y="144"/>
                        </a:cubicBezTo>
                        <a:cubicBezTo>
                          <a:pt x="119" y="130"/>
                          <a:pt x="125" y="119"/>
                          <a:pt x="120" y="105"/>
                        </a:cubicBezTo>
                        <a:cubicBezTo>
                          <a:pt x="125" y="89"/>
                          <a:pt x="129" y="72"/>
                          <a:pt x="147" y="66"/>
                        </a:cubicBezTo>
                        <a:cubicBezTo>
                          <a:pt x="152" y="50"/>
                          <a:pt x="147" y="59"/>
                          <a:pt x="168" y="45"/>
                        </a:cubicBezTo>
                        <a:cubicBezTo>
                          <a:pt x="181" y="37"/>
                          <a:pt x="172" y="15"/>
                          <a:pt x="174" y="0"/>
                        </a:cubicBezTo>
                        <a:close/>
                      </a:path>
                    </a:pathLst>
                  </a:custGeom>
                  <a:solidFill>
                    <a:srgbClr val="D8D8D8"/>
                  </a:solidFill>
                  <a:ln w="9525">
                    <a:noFill/>
                    <a:round/>
                    <a:headEnd/>
                    <a:tailEnd/>
                  </a:ln>
                </p:spPr>
                <p:txBody>
                  <a:bodyPr/>
                  <a:lstStyle/>
                  <a:p>
                    <a:endParaRPr lang="zh-TW" altLang="en-US"/>
                  </a:p>
                </p:txBody>
              </p:sp>
              <p:sp>
                <p:nvSpPr>
                  <p:cNvPr id="10002" name="Freeform 718"/>
                  <p:cNvSpPr>
                    <a:spLocks noChangeAspect="1"/>
                  </p:cNvSpPr>
                  <p:nvPr/>
                </p:nvSpPr>
                <p:spPr bwMode="auto">
                  <a:xfrm>
                    <a:off x="4138" y="11549"/>
                    <a:ext cx="461" cy="405"/>
                  </a:xfrm>
                  <a:custGeom>
                    <a:avLst/>
                    <a:gdLst>
                      <a:gd name="T0" fmla="*/ 952195 w 174"/>
                      <a:gd name="T1" fmla="*/ 0 h 170"/>
                      <a:gd name="T2" fmla="*/ 5724503 w 174"/>
                      <a:gd name="T3" fmla="*/ 5482719 h 170"/>
                      <a:gd name="T4" fmla="*/ 8625580 w 174"/>
                      <a:gd name="T5" fmla="*/ 7660965 h 170"/>
                      <a:gd name="T6" fmla="*/ 14228919 w 174"/>
                      <a:gd name="T7" fmla="*/ 10760393 h 170"/>
                      <a:gd name="T8" fmla="*/ 29435009 w 174"/>
                      <a:gd name="T9" fmla="*/ 10760393 h 170"/>
                      <a:gd name="T10" fmla="*/ 38053396 w 174"/>
                      <a:gd name="T11" fmla="*/ 12431957 h 170"/>
                      <a:gd name="T12" fmla="*/ 47495128 w 174"/>
                      <a:gd name="T13" fmla="*/ 12909437 h 170"/>
                      <a:gd name="T14" fmla="*/ 55130176 w 174"/>
                      <a:gd name="T15" fmla="*/ 12431957 h 170"/>
                      <a:gd name="T16" fmla="*/ 45689111 w 174"/>
                      <a:gd name="T17" fmla="*/ 9794309 h 170"/>
                      <a:gd name="T18" fmla="*/ 37070014 w 174"/>
                      <a:gd name="T19" fmla="*/ 7156521 h 170"/>
                      <a:gd name="T20" fmla="*/ 31338313 w 174"/>
                      <a:gd name="T21" fmla="*/ 4780681 h 170"/>
                      <a:gd name="T22" fmla="*/ 25734611 w 174"/>
                      <a:gd name="T23" fmla="*/ 3816277 h 170"/>
                      <a:gd name="T24" fmla="*/ 15166635 w 174"/>
                      <a:gd name="T25" fmla="*/ 1430779 h 170"/>
                      <a:gd name="T26" fmla="*/ 952195 w 174"/>
                      <a:gd name="T27" fmla="*/ 0 h 1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4"/>
                      <a:gd name="T43" fmla="*/ 0 h 170"/>
                      <a:gd name="T44" fmla="*/ 174 w 174"/>
                      <a:gd name="T45" fmla="*/ 170 h 1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4" h="170">
                        <a:moveTo>
                          <a:pt x="3" y="0"/>
                        </a:moveTo>
                        <a:cubicBezTo>
                          <a:pt x="11" y="23"/>
                          <a:pt x="13" y="45"/>
                          <a:pt x="18" y="69"/>
                        </a:cubicBezTo>
                        <a:cubicBezTo>
                          <a:pt x="13" y="83"/>
                          <a:pt x="15" y="88"/>
                          <a:pt x="27" y="96"/>
                        </a:cubicBezTo>
                        <a:cubicBezTo>
                          <a:pt x="37" y="111"/>
                          <a:pt x="30" y="125"/>
                          <a:pt x="45" y="135"/>
                        </a:cubicBezTo>
                        <a:cubicBezTo>
                          <a:pt x="55" y="134"/>
                          <a:pt x="80" y="129"/>
                          <a:pt x="93" y="135"/>
                        </a:cubicBezTo>
                        <a:cubicBezTo>
                          <a:pt x="108" y="142"/>
                          <a:pt x="103" y="152"/>
                          <a:pt x="120" y="156"/>
                        </a:cubicBezTo>
                        <a:cubicBezTo>
                          <a:pt x="132" y="164"/>
                          <a:pt x="136" y="158"/>
                          <a:pt x="150" y="162"/>
                        </a:cubicBezTo>
                        <a:cubicBezTo>
                          <a:pt x="163" y="170"/>
                          <a:pt x="166" y="168"/>
                          <a:pt x="174" y="156"/>
                        </a:cubicBezTo>
                        <a:cubicBezTo>
                          <a:pt x="157" y="150"/>
                          <a:pt x="161" y="129"/>
                          <a:pt x="144" y="123"/>
                        </a:cubicBezTo>
                        <a:cubicBezTo>
                          <a:pt x="136" y="111"/>
                          <a:pt x="128" y="97"/>
                          <a:pt x="117" y="90"/>
                        </a:cubicBezTo>
                        <a:cubicBezTo>
                          <a:pt x="113" y="83"/>
                          <a:pt x="104" y="64"/>
                          <a:pt x="99" y="60"/>
                        </a:cubicBezTo>
                        <a:cubicBezTo>
                          <a:pt x="93" y="56"/>
                          <a:pt x="81" y="48"/>
                          <a:pt x="81" y="48"/>
                        </a:cubicBezTo>
                        <a:cubicBezTo>
                          <a:pt x="75" y="38"/>
                          <a:pt x="60" y="20"/>
                          <a:pt x="48" y="18"/>
                        </a:cubicBezTo>
                        <a:cubicBezTo>
                          <a:pt x="0" y="10"/>
                          <a:pt x="9" y="30"/>
                          <a:pt x="3" y="0"/>
                        </a:cubicBezTo>
                        <a:close/>
                      </a:path>
                    </a:pathLst>
                  </a:custGeom>
                  <a:solidFill>
                    <a:srgbClr val="D8D8D8"/>
                  </a:solidFill>
                  <a:ln w="9525">
                    <a:noFill/>
                    <a:round/>
                    <a:headEnd/>
                    <a:tailEnd/>
                  </a:ln>
                </p:spPr>
                <p:txBody>
                  <a:bodyPr/>
                  <a:lstStyle/>
                  <a:p>
                    <a:endParaRPr lang="zh-TW" altLang="en-US"/>
                  </a:p>
                </p:txBody>
              </p:sp>
              <p:sp>
                <p:nvSpPr>
                  <p:cNvPr id="10003" name="Freeform 719"/>
                  <p:cNvSpPr>
                    <a:spLocks noChangeAspect="1"/>
                  </p:cNvSpPr>
                  <p:nvPr/>
                </p:nvSpPr>
                <p:spPr bwMode="auto">
                  <a:xfrm>
                    <a:off x="2760" y="2700"/>
                    <a:ext cx="4516" cy="8793"/>
                  </a:xfrm>
                  <a:custGeom>
                    <a:avLst/>
                    <a:gdLst>
                      <a:gd name="T0" fmla="*/ 515780651 w 1704"/>
                      <a:gd name="T1" fmla="*/ 2756869 h 3693"/>
                      <a:gd name="T2" fmla="*/ 503040191 w 1704"/>
                      <a:gd name="T3" fmla="*/ 5550715 h 3693"/>
                      <a:gd name="T4" fmla="*/ 487232076 w 1704"/>
                      <a:gd name="T5" fmla="*/ 7904914 h 3693"/>
                      <a:gd name="T6" fmla="*/ 474511970 w 1704"/>
                      <a:gd name="T7" fmla="*/ 11448845 h 3693"/>
                      <a:gd name="T8" fmla="*/ 433057053 w 1704"/>
                      <a:gd name="T9" fmla="*/ 15405661 h 3693"/>
                      <a:gd name="T10" fmla="*/ 356716066 w 1704"/>
                      <a:gd name="T11" fmla="*/ 28459531 h 3693"/>
                      <a:gd name="T12" fmla="*/ 316989949 w 1704"/>
                      <a:gd name="T13" fmla="*/ 43483495 h 3693"/>
                      <a:gd name="T14" fmla="*/ 291520565 w 1704"/>
                      <a:gd name="T15" fmla="*/ 56496122 h 3693"/>
                      <a:gd name="T16" fmla="*/ 259675353 w 1704"/>
                      <a:gd name="T17" fmla="*/ 65986178 h 3693"/>
                      <a:gd name="T18" fmla="*/ 226206926 w 1704"/>
                      <a:gd name="T19" fmla="*/ 74690813 h 3693"/>
                      <a:gd name="T20" fmla="*/ 194390041 w 1704"/>
                      <a:gd name="T21" fmla="*/ 89328018 h 3693"/>
                      <a:gd name="T22" fmla="*/ 156204749 w 1704"/>
                      <a:gd name="T23" fmla="*/ 107492728 h 3693"/>
                      <a:gd name="T24" fmla="*/ 146738028 w 1704"/>
                      <a:gd name="T25" fmla="*/ 110648207 h 3693"/>
                      <a:gd name="T26" fmla="*/ 121278820 w 1704"/>
                      <a:gd name="T27" fmla="*/ 116991546 h 3693"/>
                      <a:gd name="T28" fmla="*/ 79831684 w 1704"/>
                      <a:gd name="T29" fmla="*/ 137133049 h 3693"/>
                      <a:gd name="T30" fmla="*/ 40086093 w 1704"/>
                      <a:gd name="T31" fmla="*/ 156083066 h 3693"/>
                      <a:gd name="T32" fmla="*/ 14634173 w 1704"/>
                      <a:gd name="T33" fmla="*/ 170723262 h 3693"/>
                      <a:gd name="T34" fmla="*/ 8289664 w 1704"/>
                      <a:gd name="T35" fmla="*/ 194829400 h 3693"/>
                      <a:gd name="T36" fmla="*/ 5026043 w 1704"/>
                      <a:gd name="T37" fmla="*/ 211033392 h 3693"/>
                      <a:gd name="T38" fmla="*/ 5026043 w 1704"/>
                      <a:gd name="T39" fmla="*/ 228025816 h 3693"/>
                      <a:gd name="T40" fmla="*/ 44892483 w 1704"/>
                      <a:gd name="T41" fmla="*/ 253317953 h 3693"/>
                      <a:gd name="T42" fmla="*/ 78290816 w 1704"/>
                      <a:gd name="T43" fmla="*/ 272670186 h 3693"/>
                      <a:gd name="T44" fmla="*/ 114887304 w 1704"/>
                      <a:gd name="T45" fmla="*/ 291267665 h 3693"/>
                      <a:gd name="T46" fmla="*/ 130755548 w 1704"/>
                      <a:gd name="T47" fmla="*/ 286124725 h 3693"/>
                      <a:gd name="T48" fmla="*/ 95814100 w 1704"/>
                      <a:gd name="T49" fmla="*/ 277021037 h 3693"/>
                      <a:gd name="T50" fmla="*/ 89435220 w 1704"/>
                      <a:gd name="T51" fmla="*/ 266772492 h 3693"/>
                      <a:gd name="T52" fmla="*/ 65557481 w 1704"/>
                      <a:gd name="T53" fmla="*/ 253317953 h 3693"/>
                      <a:gd name="T54" fmla="*/ 59210870 w 1704"/>
                      <a:gd name="T55" fmla="*/ 241465726 h 3693"/>
                      <a:gd name="T56" fmla="*/ 24155346 w 1704"/>
                      <a:gd name="T57" fmla="*/ 232376666 h 3693"/>
                      <a:gd name="T58" fmla="*/ 14634173 w 1704"/>
                      <a:gd name="T59" fmla="*/ 230022343 h 3693"/>
                      <a:gd name="T60" fmla="*/ 22562894 w 1704"/>
                      <a:gd name="T61" fmla="*/ 224078019 h 3693"/>
                      <a:gd name="T62" fmla="*/ 24155346 w 1704"/>
                      <a:gd name="T63" fmla="*/ 215384090 h 3693"/>
                      <a:gd name="T64" fmla="*/ 28954411 w 1704"/>
                      <a:gd name="T65" fmla="*/ 209873297 h 3693"/>
                      <a:gd name="T66" fmla="*/ 49607398 w 1704"/>
                      <a:gd name="T67" fmla="*/ 192072327 h 3693"/>
                      <a:gd name="T68" fmla="*/ 40086093 w 1704"/>
                      <a:gd name="T69" fmla="*/ 184178105 h 3693"/>
                      <a:gd name="T70" fmla="*/ 43215722 w 1704"/>
                      <a:gd name="T71" fmla="*/ 172689769 h 3693"/>
                      <a:gd name="T72" fmla="*/ 60753519 w 1704"/>
                      <a:gd name="T73" fmla="*/ 160433269 h 3693"/>
                      <a:gd name="T74" fmla="*/ 89435220 w 1704"/>
                      <a:gd name="T75" fmla="*/ 152540914 h 3693"/>
                      <a:gd name="T76" fmla="*/ 91010180 w 1704"/>
                      <a:gd name="T77" fmla="*/ 148581918 h 3693"/>
                      <a:gd name="T78" fmla="*/ 121278820 w 1704"/>
                      <a:gd name="T79" fmla="*/ 133982675 h 3693"/>
                      <a:gd name="T80" fmla="*/ 137126880 w 1704"/>
                      <a:gd name="T81" fmla="*/ 122131057 h 3693"/>
                      <a:gd name="T82" fmla="*/ 170614643 w 1704"/>
                      <a:gd name="T83" fmla="*/ 113823495 h 3693"/>
                      <a:gd name="T84" fmla="*/ 186463085 w 1704"/>
                      <a:gd name="T85" fmla="*/ 100788925 h 3693"/>
                      <a:gd name="T86" fmla="*/ 208805448 w 1704"/>
                      <a:gd name="T87" fmla="*/ 96829167 h 3693"/>
                      <a:gd name="T88" fmla="*/ 238920756 w 1704"/>
                      <a:gd name="T89" fmla="*/ 80241473 h 3693"/>
                      <a:gd name="T90" fmla="*/ 302582005 w 1704"/>
                      <a:gd name="T91" fmla="*/ 61250293 h 3693"/>
                      <a:gd name="T92" fmla="*/ 326459723 w 1704"/>
                      <a:gd name="T93" fmla="*/ 52549316 h 3693"/>
                      <a:gd name="T94" fmla="*/ 339177963 w 1704"/>
                      <a:gd name="T95" fmla="*/ 40697431 h 3693"/>
                      <a:gd name="T96" fmla="*/ 367862823 w 1704"/>
                      <a:gd name="T97" fmla="*/ 30842502 h 3693"/>
                      <a:gd name="T98" fmla="*/ 420326431 w 1704"/>
                      <a:gd name="T99" fmla="*/ 21345017 h 3693"/>
                      <a:gd name="T100" fmla="*/ 474511970 w 1704"/>
                      <a:gd name="T101" fmla="*/ 16994257 h 3693"/>
                      <a:gd name="T102" fmla="*/ 510973084 w 1704"/>
                      <a:gd name="T103" fmla="*/ 8297554 h 3693"/>
                      <a:gd name="T104" fmla="*/ 539689577 w 1704"/>
                      <a:gd name="T105" fmla="*/ 0 h 36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04"/>
                      <a:gd name="T160" fmla="*/ 0 h 3693"/>
                      <a:gd name="T161" fmla="*/ 1704 w 1704"/>
                      <a:gd name="T162" fmla="*/ 3693 h 36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04" h="3693">
                        <a:moveTo>
                          <a:pt x="1696" y="0"/>
                        </a:moveTo>
                        <a:cubicBezTo>
                          <a:pt x="1681" y="5"/>
                          <a:pt x="1666" y="10"/>
                          <a:pt x="1651" y="15"/>
                        </a:cubicBezTo>
                        <a:cubicBezTo>
                          <a:pt x="1640" y="19"/>
                          <a:pt x="1631" y="28"/>
                          <a:pt x="1621" y="35"/>
                        </a:cubicBezTo>
                        <a:cubicBezTo>
                          <a:pt x="1616" y="38"/>
                          <a:pt x="1606" y="45"/>
                          <a:pt x="1606" y="45"/>
                        </a:cubicBezTo>
                        <a:cubicBezTo>
                          <a:pt x="1603" y="50"/>
                          <a:pt x="1600" y="56"/>
                          <a:pt x="1596" y="60"/>
                        </a:cubicBezTo>
                        <a:cubicBezTo>
                          <a:pt x="1592" y="64"/>
                          <a:pt x="1585" y="65"/>
                          <a:pt x="1581" y="70"/>
                        </a:cubicBezTo>
                        <a:cubicBezTo>
                          <a:pt x="1578" y="74"/>
                          <a:pt x="1580" y="82"/>
                          <a:pt x="1576" y="85"/>
                        </a:cubicBezTo>
                        <a:cubicBezTo>
                          <a:pt x="1567" y="91"/>
                          <a:pt x="1556" y="92"/>
                          <a:pt x="1546" y="95"/>
                        </a:cubicBezTo>
                        <a:cubicBezTo>
                          <a:pt x="1541" y="97"/>
                          <a:pt x="1531" y="100"/>
                          <a:pt x="1531" y="100"/>
                        </a:cubicBezTo>
                        <a:cubicBezTo>
                          <a:pt x="1518" y="140"/>
                          <a:pt x="1538" y="93"/>
                          <a:pt x="1511" y="120"/>
                        </a:cubicBezTo>
                        <a:cubicBezTo>
                          <a:pt x="1507" y="124"/>
                          <a:pt x="1509" y="131"/>
                          <a:pt x="1506" y="135"/>
                        </a:cubicBezTo>
                        <a:cubicBezTo>
                          <a:pt x="1502" y="140"/>
                          <a:pt x="1496" y="142"/>
                          <a:pt x="1491" y="145"/>
                        </a:cubicBezTo>
                        <a:cubicBezTo>
                          <a:pt x="1484" y="166"/>
                          <a:pt x="1477" y="167"/>
                          <a:pt x="1456" y="160"/>
                        </a:cubicBezTo>
                        <a:cubicBezTo>
                          <a:pt x="1433" y="168"/>
                          <a:pt x="1413" y="175"/>
                          <a:pt x="1391" y="185"/>
                        </a:cubicBezTo>
                        <a:cubicBezTo>
                          <a:pt x="1381" y="189"/>
                          <a:pt x="1361" y="195"/>
                          <a:pt x="1361" y="195"/>
                        </a:cubicBezTo>
                        <a:cubicBezTo>
                          <a:pt x="1344" y="245"/>
                          <a:pt x="1277" y="245"/>
                          <a:pt x="1231" y="250"/>
                        </a:cubicBezTo>
                        <a:cubicBezTo>
                          <a:pt x="1208" y="273"/>
                          <a:pt x="1189" y="296"/>
                          <a:pt x="1161" y="315"/>
                        </a:cubicBezTo>
                        <a:cubicBezTo>
                          <a:pt x="1150" y="347"/>
                          <a:pt x="1152" y="350"/>
                          <a:pt x="1121" y="360"/>
                        </a:cubicBezTo>
                        <a:cubicBezTo>
                          <a:pt x="1114" y="370"/>
                          <a:pt x="1102" y="375"/>
                          <a:pt x="1096" y="385"/>
                        </a:cubicBezTo>
                        <a:cubicBezTo>
                          <a:pt x="1076" y="417"/>
                          <a:pt x="1069" y="482"/>
                          <a:pt x="1031" y="495"/>
                        </a:cubicBezTo>
                        <a:cubicBezTo>
                          <a:pt x="1024" y="517"/>
                          <a:pt x="1015" y="538"/>
                          <a:pt x="996" y="550"/>
                        </a:cubicBezTo>
                        <a:cubicBezTo>
                          <a:pt x="991" y="564"/>
                          <a:pt x="985" y="596"/>
                          <a:pt x="976" y="610"/>
                        </a:cubicBezTo>
                        <a:cubicBezTo>
                          <a:pt x="956" y="639"/>
                          <a:pt x="947" y="653"/>
                          <a:pt x="936" y="685"/>
                        </a:cubicBezTo>
                        <a:cubicBezTo>
                          <a:pt x="932" y="696"/>
                          <a:pt x="923" y="705"/>
                          <a:pt x="916" y="715"/>
                        </a:cubicBezTo>
                        <a:cubicBezTo>
                          <a:pt x="913" y="719"/>
                          <a:pt x="915" y="726"/>
                          <a:pt x="911" y="730"/>
                        </a:cubicBezTo>
                        <a:cubicBezTo>
                          <a:pt x="903" y="738"/>
                          <a:pt x="881" y="750"/>
                          <a:pt x="881" y="750"/>
                        </a:cubicBezTo>
                        <a:cubicBezTo>
                          <a:pt x="862" y="779"/>
                          <a:pt x="845" y="815"/>
                          <a:pt x="816" y="835"/>
                        </a:cubicBezTo>
                        <a:cubicBezTo>
                          <a:pt x="803" y="854"/>
                          <a:pt x="783" y="873"/>
                          <a:pt x="761" y="880"/>
                        </a:cubicBezTo>
                        <a:cubicBezTo>
                          <a:pt x="751" y="909"/>
                          <a:pt x="764" y="882"/>
                          <a:pt x="741" y="905"/>
                        </a:cubicBezTo>
                        <a:cubicBezTo>
                          <a:pt x="725" y="921"/>
                          <a:pt x="730" y="932"/>
                          <a:pt x="711" y="945"/>
                        </a:cubicBezTo>
                        <a:cubicBezTo>
                          <a:pt x="710" y="951"/>
                          <a:pt x="705" y="999"/>
                          <a:pt x="701" y="1010"/>
                        </a:cubicBezTo>
                        <a:cubicBezTo>
                          <a:pt x="695" y="1027"/>
                          <a:pt x="661" y="1045"/>
                          <a:pt x="661" y="1045"/>
                        </a:cubicBezTo>
                        <a:cubicBezTo>
                          <a:pt x="640" y="1076"/>
                          <a:pt x="644" y="1108"/>
                          <a:pt x="611" y="1130"/>
                        </a:cubicBezTo>
                        <a:cubicBezTo>
                          <a:pt x="603" y="1155"/>
                          <a:pt x="580" y="1164"/>
                          <a:pt x="571" y="1190"/>
                        </a:cubicBezTo>
                        <a:cubicBezTo>
                          <a:pt x="559" y="1225"/>
                          <a:pt x="547" y="1269"/>
                          <a:pt x="516" y="1290"/>
                        </a:cubicBezTo>
                        <a:cubicBezTo>
                          <a:pt x="512" y="1316"/>
                          <a:pt x="519" y="1351"/>
                          <a:pt x="491" y="1360"/>
                        </a:cubicBezTo>
                        <a:cubicBezTo>
                          <a:pt x="488" y="1365"/>
                          <a:pt x="485" y="1371"/>
                          <a:pt x="481" y="1375"/>
                        </a:cubicBezTo>
                        <a:cubicBezTo>
                          <a:pt x="477" y="1379"/>
                          <a:pt x="470" y="1380"/>
                          <a:pt x="466" y="1385"/>
                        </a:cubicBezTo>
                        <a:cubicBezTo>
                          <a:pt x="463" y="1389"/>
                          <a:pt x="464" y="1395"/>
                          <a:pt x="461" y="1400"/>
                        </a:cubicBezTo>
                        <a:cubicBezTo>
                          <a:pt x="452" y="1416"/>
                          <a:pt x="437" y="1428"/>
                          <a:pt x="431" y="1445"/>
                        </a:cubicBezTo>
                        <a:cubicBezTo>
                          <a:pt x="429" y="1450"/>
                          <a:pt x="430" y="1456"/>
                          <a:pt x="426" y="1460"/>
                        </a:cubicBezTo>
                        <a:cubicBezTo>
                          <a:pt x="418" y="1468"/>
                          <a:pt x="392" y="1476"/>
                          <a:pt x="381" y="1480"/>
                        </a:cubicBezTo>
                        <a:cubicBezTo>
                          <a:pt x="375" y="1509"/>
                          <a:pt x="372" y="1533"/>
                          <a:pt x="346" y="1550"/>
                        </a:cubicBezTo>
                        <a:cubicBezTo>
                          <a:pt x="330" y="1597"/>
                          <a:pt x="306" y="1636"/>
                          <a:pt x="286" y="1680"/>
                        </a:cubicBezTo>
                        <a:cubicBezTo>
                          <a:pt x="273" y="1708"/>
                          <a:pt x="277" y="1717"/>
                          <a:pt x="251" y="1735"/>
                        </a:cubicBezTo>
                        <a:cubicBezTo>
                          <a:pt x="237" y="1778"/>
                          <a:pt x="221" y="1818"/>
                          <a:pt x="196" y="1855"/>
                        </a:cubicBezTo>
                        <a:cubicBezTo>
                          <a:pt x="191" y="1880"/>
                          <a:pt x="191" y="1892"/>
                          <a:pt x="166" y="1900"/>
                        </a:cubicBezTo>
                        <a:cubicBezTo>
                          <a:pt x="151" y="1923"/>
                          <a:pt x="138" y="1950"/>
                          <a:pt x="126" y="1975"/>
                        </a:cubicBezTo>
                        <a:cubicBezTo>
                          <a:pt x="116" y="1995"/>
                          <a:pt x="119" y="2021"/>
                          <a:pt x="106" y="2040"/>
                        </a:cubicBezTo>
                        <a:cubicBezTo>
                          <a:pt x="94" y="2058"/>
                          <a:pt x="85" y="2080"/>
                          <a:pt x="76" y="2100"/>
                        </a:cubicBezTo>
                        <a:cubicBezTo>
                          <a:pt x="63" y="2130"/>
                          <a:pt x="67" y="2139"/>
                          <a:pt x="46" y="2160"/>
                        </a:cubicBezTo>
                        <a:cubicBezTo>
                          <a:pt x="34" y="2195"/>
                          <a:pt x="37" y="2229"/>
                          <a:pt x="16" y="2260"/>
                        </a:cubicBezTo>
                        <a:cubicBezTo>
                          <a:pt x="10" y="2301"/>
                          <a:pt x="6" y="2329"/>
                          <a:pt x="16" y="2370"/>
                        </a:cubicBezTo>
                        <a:cubicBezTo>
                          <a:pt x="10" y="2406"/>
                          <a:pt x="17" y="2431"/>
                          <a:pt x="26" y="2465"/>
                        </a:cubicBezTo>
                        <a:cubicBezTo>
                          <a:pt x="16" y="2495"/>
                          <a:pt x="25" y="2519"/>
                          <a:pt x="46" y="2540"/>
                        </a:cubicBezTo>
                        <a:cubicBezTo>
                          <a:pt x="42" y="2570"/>
                          <a:pt x="38" y="2611"/>
                          <a:pt x="31" y="2640"/>
                        </a:cubicBezTo>
                        <a:cubicBezTo>
                          <a:pt x="28" y="2651"/>
                          <a:pt x="20" y="2659"/>
                          <a:pt x="16" y="2670"/>
                        </a:cubicBezTo>
                        <a:cubicBezTo>
                          <a:pt x="13" y="2697"/>
                          <a:pt x="21" y="2738"/>
                          <a:pt x="6" y="2760"/>
                        </a:cubicBezTo>
                        <a:cubicBezTo>
                          <a:pt x="4" y="2792"/>
                          <a:pt x="0" y="2823"/>
                          <a:pt x="1" y="2855"/>
                        </a:cubicBezTo>
                        <a:cubicBezTo>
                          <a:pt x="2" y="2866"/>
                          <a:pt x="13" y="2874"/>
                          <a:pt x="16" y="2885"/>
                        </a:cubicBezTo>
                        <a:cubicBezTo>
                          <a:pt x="32" y="2949"/>
                          <a:pt x="34" y="3008"/>
                          <a:pt x="81" y="3055"/>
                        </a:cubicBezTo>
                        <a:cubicBezTo>
                          <a:pt x="87" y="3080"/>
                          <a:pt x="103" y="3096"/>
                          <a:pt x="111" y="3120"/>
                        </a:cubicBezTo>
                        <a:cubicBezTo>
                          <a:pt x="117" y="3165"/>
                          <a:pt x="117" y="3168"/>
                          <a:pt x="141" y="3205"/>
                        </a:cubicBezTo>
                        <a:cubicBezTo>
                          <a:pt x="157" y="3228"/>
                          <a:pt x="160" y="3268"/>
                          <a:pt x="166" y="3295"/>
                        </a:cubicBezTo>
                        <a:cubicBezTo>
                          <a:pt x="171" y="3316"/>
                          <a:pt x="181" y="3328"/>
                          <a:pt x="201" y="3335"/>
                        </a:cubicBezTo>
                        <a:cubicBezTo>
                          <a:pt x="212" y="3369"/>
                          <a:pt x="215" y="3429"/>
                          <a:pt x="246" y="3450"/>
                        </a:cubicBezTo>
                        <a:cubicBezTo>
                          <a:pt x="250" y="3489"/>
                          <a:pt x="248" y="3513"/>
                          <a:pt x="281" y="3535"/>
                        </a:cubicBezTo>
                        <a:cubicBezTo>
                          <a:pt x="293" y="3571"/>
                          <a:pt x="285" y="3556"/>
                          <a:pt x="301" y="3580"/>
                        </a:cubicBezTo>
                        <a:cubicBezTo>
                          <a:pt x="308" y="3610"/>
                          <a:pt x="330" y="3675"/>
                          <a:pt x="361" y="3685"/>
                        </a:cubicBezTo>
                        <a:cubicBezTo>
                          <a:pt x="401" y="3683"/>
                          <a:pt x="443" y="3693"/>
                          <a:pt x="481" y="3680"/>
                        </a:cubicBezTo>
                        <a:cubicBezTo>
                          <a:pt x="492" y="3676"/>
                          <a:pt x="483" y="3654"/>
                          <a:pt x="476" y="3645"/>
                        </a:cubicBezTo>
                        <a:cubicBezTo>
                          <a:pt x="469" y="3636"/>
                          <a:pt x="424" y="3629"/>
                          <a:pt x="411" y="3620"/>
                        </a:cubicBezTo>
                        <a:cubicBezTo>
                          <a:pt x="377" y="3596"/>
                          <a:pt x="371" y="3538"/>
                          <a:pt x="331" y="3525"/>
                        </a:cubicBezTo>
                        <a:cubicBezTo>
                          <a:pt x="326" y="3520"/>
                          <a:pt x="322" y="3514"/>
                          <a:pt x="316" y="3510"/>
                        </a:cubicBezTo>
                        <a:cubicBezTo>
                          <a:pt x="312" y="3507"/>
                          <a:pt x="304" y="3509"/>
                          <a:pt x="301" y="3505"/>
                        </a:cubicBezTo>
                        <a:cubicBezTo>
                          <a:pt x="282" y="3478"/>
                          <a:pt x="301" y="3465"/>
                          <a:pt x="271" y="3455"/>
                        </a:cubicBezTo>
                        <a:cubicBezTo>
                          <a:pt x="263" y="3432"/>
                          <a:pt x="263" y="3439"/>
                          <a:pt x="271" y="3405"/>
                        </a:cubicBezTo>
                        <a:cubicBezTo>
                          <a:pt x="273" y="3395"/>
                          <a:pt x="281" y="3375"/>
                          <a:pt x="281" y="3375"/>
                        </a:cubicBezTo>
                        <a:cubicBezTo>
                          <a:pt x="270" y="3341"/>
                          <a:pt x="281" y="3383"/>
                          <a:pt x="281" y="3330"/>
                        </a:cubicBezTo>
                        <a:cubicBezTo>
                          <a:pt x="281" y="3310"/>
                          <a:pt x="272" y="3305"/>
                          <a:pt x="261" y="3290"/>
                        </a:cubicBezTo>
                        <a:cubicBezTo>
                          <a:pt x="243" y="3264"/>
                          <a:pt x="232" y="3222"/>
                          <a:pt x="206" y="3205"/>
                        </a:cubicBezTo>
                        <a:cubicBezTo>
                          <a:pt x="199" y="3183"/>
                          <a:pt x="188" y="3166"/>
                          <a:pt x="181" y="3145"/>
                        </a:cubicBezTo>
                        <a:cubicBezTo>
                          <a:pt x="187" y="3122"/>
                          <a:pt x="186" y="3113"/>
                          <a:pt x="206" y="3100"/>
                        </a:cubicBezTo>
                        <a:cubicBezTo>
                          <a:pt x="201" y="3084"/>
                          <a:pt x="191" y="3071"/>
                          <a:pt x="186" y="3055"/>
                        </a:cubicBezTo>
                        <a:cubicBezTo>
                          <a:pt x="190" y="3018"/>
                          <a:pt x="182" y="2999"/>
                          <a:pt x="211" y="2980"/>
                        </a:cubicBezTo>
                        <a:cubicBezTo>
                          <a:pt x="200" y="2948"/>
                          <a:pt x="168" y="2966"/>
                          <a:pt x="141" y="2970"/>
                        </a:cubicBezTo>
                        <a:cubicBezTo>
                          <a:pt x="116" y="2964"/>
                          <a:pt x="100" y="2948"/>
                          <a:pt x="76" y="2940"/>
                        </a:cubicBezTo>
                        <a:cubicBezTo>
                          <a:pt x="74" y="2935"/>
                          <a:pt x="69" y="2930"/>
                          <a:pt x="71" y="2925"/>
                        </a:cubicBezTo>
                        <a:cubicBezTo>
                          <a:pt x="83" y="2889"/>
                          <a:pt x="114" y="2891"/>
                          <a:pt x="61" y="2900"/>
                        </a:cubicBezTo>
                        <a:cubicBezTo>
                          <a:pt x="56" y="2903"/>
                          <a:pt x="52" y="2912"/>
                          <a:pt x="46" y="2910"/>
                        </a:cubicBezTo>
                        <a:cubicBezTo>
                          <a:pt x="39" y="2907"/>
                          <a:pt x="39" y="2897"/>
                          <a:pt x="36" y="2890"/>
                        </a:cubicBezTo>
                        <a:cubicBezTo>
                          <a:pt x="32" y="2880"/>
                          <a:pt x="26" y="2860"/>
                          <a:pt x="26" y="2860"/>
                        </a:cubicBezTo>
                        <a:cubicBezTo>
                          <a:pt x="41" y="2850"/>
                          <a:pt x="56" y="2845"/>
                          <a:pt x="71" y="2835"/>
                        </a:cubicBezTo>
                        <a:cubicBezTo>
                          <a:pt x="69" y="2817"/>
                          <a:pt x="71" y="2798"/>
                          <a:pt x="66" y="2780"/>
                        </a:cubicBezTo>
                        <a:cubicBezTo>
                          <a:pt x="64" y="2773"/>
                          <a:pt x="52" y="2772"/>
                          <a:pt x="51" y="2765"/>
                        </a:cubicBezTo>
                        <a:cubicBezTo>
                          <a:pt x="48" y="2739"/>
                          <a:pt x="61" y="2735"/>
                          <a:pt x="76" y="2725"/>
                        </a:cubicBezTo>
                        <a:cubicBezTo>
                          <a:pt x="66" y="2696"/>
                          <a:pt x="92" y="2706"/>
                          <a:pt x="116" y="2690"/>
                        </a:cubicBezTo>
                        <a:cubicBezTo>
                          <a:pt x="111" y="2688"/>
                          <a:pt x="104" y="2689"/>
                          <a:pt x="101" y="2685"/>
                        </a:cubicBezTo>
                        <a:cubicBezTo>
                          <a:pt x="95" y="2676"/>
                          <a:pt x="91" y="2655"/>
                          <a:pt x="91" y="2655"/>
                        </a:cubicBezTo>
                        <a:cubicBezTo>
                          <a:pt x="98" y="2602"/>
                          <a:pt x="105" y="2561"/>
                          <a:pt x="151" y="2530"/>
                        </a:cubicBezTo>
                        <a:cubicBezTo>
                          <a:pt x="156" y="2502"/>
                          <a:pt x="155" y="2487"/>
                          <a:pt x="146" y="2460"/>
                        </a:cubicBezTo>
                        <a:cubicBezTo>
                          <a:pt x="149" y="2450"/>
                          <a:pt x="153" y="2440"/>
                          <a:pt x="156" y="2430"/>
                        </a:cubicBezTo>
                        <a:cubicBezTo>
                          <a:pt x="158" y="2425"/>
                          <a:pt x="161" y="2415"/>
                          <a:pt x="161" y="2415"/>
                        </a:cubicBezTo>
                        <a:cubicBezTo>
                          <a:pt x="136" y="2398"/>
                          <a:pt x="151" y="2377"/>
                          <a:pt x="126" y="2360"/>
                        </a:cubicBezTo>
                        <a:cubicBezTo>
                          <a:pt x="123" y="2352"/>
                          <a:pt x="115" y="2338"/>
                          <a:pt x="126" y="2330"/>
                        </a:cubicBezTo>
                        <a:cubicBezTo>
                          <a:pt x="135" y="2324"/>
                          <a:pt x="156" y="2320"/>
                          <a:pt x="156" y="2320"/>
                        </a:cubicBezTo>
                        <a:cubicBezTo>
                          <a:pt x="130" y="2282"/>
                          <a:pt x="182" y="2258"/>
                          <a:pt x="131" y="2245"/>
                        </a:cubicBezTo>
                        <a:cubicBezTo>
                          <a:pt x="152" y="2214"/>
                          <a:pt x="136" y="2244"/>
                          <a:pt x="136" y="2185"/>
                        </a:cubicBezTo>
                        <a:cubicBezTo>
                          <a:pt x="136" y="2136"/>
                          <a:pt x="163" y="2110"/>
                          <a:pt x="201" y="2085"/>
                        </a:cubicBezTo>
                        <a:cubicBezTo>
                          <a:pt x="210" y="2079"/>
                          <a:pt x="171" y="2095"/>
                          <a:pt x="171" y="2095"/>
                        </a:cubicBezTo>
                        <a:cubicBezTo>
                          <a:pt x="175" y="2070"/>
                          <a:pt x="183" y="2053"/>
                          <a:pt x="191" y="2030"/>
                        </a:cubicBezTo>
                        <a:cubicBezTo>
                          <a:pt x="189" y="2022"/>
                          <a:pt x="189" y="2013"/>
                          <a:pt x="186" y="2005"/>
                        </a:cubicBezTo>
                        <a:cubicBezTo>
                          <a:pt x="184" y="1999"/>
                          <a:pt x="177" y="1996"/>
                          <a:pt x="176" y="1990"/>
                        </a:cubicBezTo>
                        <a:cubicBezTo>
                          <a:pt x="169" y="1932"/>
                          <a:pt x="243" y="1935"/>
                          <a:pt x="281" y="1930"/>
                        </a:cubicBezTo>
                        <a:cubicBezTo>
                          <a:pt x="291" y="1927"/>
                          <a:pt x="301" y="1923"/>
                          <a:pt x="311" y="1920"/>
                        </a:cubicBezTo>
                        <a:cubicBezTo>
                          <a:pt x="316" y="1918"/>
                          <a:pt x="326" y="1915"/>
                          <a:pt x="326" y="1915"/>
                        </a:cubicBezTo>
                        <a:cubicBezTo>
                          <a:pt x="306" y="1908"/>
                          <a:pt x="298" y="1898"/>
                          <a:pt x="286" y="1880"/>
                        </a:cubicBezTo>
                        <a:cubicBezTo>
                          <a:pt x="298" y="1843"/>
                          <a:pt x="289" y="1857"/>
                          <a:pt x="311" y="1835"/>
                        </a:cubicBezTo>
                        <a:cubicBezTo>
                          <a:pt x="316" y="1813"/>
                          <a:pt x="329" y="1806"/>
                          <a:pt x="336" y="1785"/>
                        </a:cubicBezTo>
                        <a:cubicBezTo>
                          <a:pt x="341" y="1744"/>
                          <a:pt x="346" y="1718"/>
                          <a:pt x="381" y="1695"/>
                        </a:cubicBezTo>
                        <a:cubicBezTo>
                          <a:pt x="399" y="1668"/>
                          <a:pt x="406" y="1651"/>
                          <a:pt x="416" y="1620"/>
                        </a:cubicBezTo>
                        <a:cubicBezTo>
                          <a:pt x="422" y="1602"/>
                          <a:pt x="461" y="1585"/>
                          <a:pt x="461" y="1585"/>
                        </a:cubicBezTo>
                        <a:cubicBezTo>
                          <a:pt x="450" y="1568"/>
                          <a:pt x="437" y="1564"/>
                          <a:pt x="431" y="1545"/>
                        </a:cubicBezTo>
                        <a:cubicBezTo>
                          <a:pt x="438" y="1516"/>
                          <a:pt x="455" y="1507"/>
                          <a:pt x="481" y="1495"/>
                        </a:cubicBezTo>
                        <a:cubicBezTo>
                          <a:pt x="491" y="1491"/>
                          <a:pt x="511" y="1485"/>
                          <a:pt x="511" y="1485"/>
                        </a:cubicBezTo>
                        <a:cubicBezTo>
                          <a:pt x="516" y="1469"/>
                          <a:pt x="536" y="1440"/>
                          <a:pt x="536" y="1440"/>
                        </a:cubicBezTo>
                        <a:cubicBezTo>
                          <a:pt x="524" y="1403"/>
                          <a:pt x="529" y="1420"/>
                          <a:pt x="521" y="1390"/>
                        </a:cubicBezTo>
                        <a:cubicBezTo>
                          <a:pt x="528" y="1368"/>
                          <a:pt x="539" y="1377"/>
                          <a:pt x="546" y="1355"/>
                        </a:cubicBezTo>
                        <a:cubicBezTo>
                          <a:pt x="550" y="1327"/>
                          <a:pt x="551" y="1287"/>
                          <a:pt x="586" y="1275"/>
                        </a:cubicBezTo>
                        <a:cubicBezTo>
                          <a:pt x="602" y="1270"/>
                          <a:pt x="631" y="1250"/>
                          <a:pt x="631" y="1250"/>
                        </a:cubicBezTo>
                        <a:cubicBezTo>
                          <a:pt x="634" y="1245"/>
                          <a:pt x="637" y="1239"/>
                          <a:pt x="641" y="1235"/>
                        </a:cubicBezTo>
                        <a:cubicBezTo>
                          <a:pt x="645" y="1231"/>
                          <a:pt x="652" y="1230"/>
                          <a:pt x="656" y="1225"/>
                        </a:cubicBezTo>
                        <a:cubicBezTo>
                          <a:pt x="659" y="1222"/>
                          <a:pt x="666" y="1191"/>
                          <a:pt x="666" y="1190"/>
                        </a:cubicBezTo>
                        <a:cubicBezTo>
                          <a:pt x="652" y="1132"/>
                          <a:pt x="684" y="1112"/>
                          <a:pt x="721" y="1075"/>
                        </a:cubicBezTo>
                        <a:cubicBezTo>
                          <a:pt x="728" y="1053"/>
                          <a:pt x="742" y="1036"/>
                          <a:pt x="751" y="1015"/>
                        </a:cubicBezTo>
                        <a:cubicBezTo>
                          <a:pt x="774" y="963"/>
                          <a:pt x="790" y="900"/>
                          <a:pt x="851" y="880"/>
                        </a:cubicBezTo>
                        <a:cubicBezTo>
                          <a:pt x="859" y="840"/>
                          <a:pt x="872" y="850"/>
                          <a:pt x="916" y="845"/>
                        </a:cubicBezTo>
                        <a:cubicBezTo>
                          <a:pt x="936" y="815"/>
                          <a:pt x="934" y="800"/>
                          <a:pt x="951" y="775"/>
                        </a:cubicBezTo>
                        <a:cubicBezTo>
                          <a:pt x="958" y="748"/>
                          <a:pt x="964" y="754"/>
                          <a:pt x="986" y="740"/>
                        </a:cubicBezTo>
                        <a:cubicBezTo>
                          <a:pt x="996" y="725"/>
                          <a:pt x="1010" y="712"/>
                          <a:pt x="1016" y="695"/>
                        </a:cubicBezTo>
                        <a:cubicBezTo>
                          <a:pt x="1019" y="685"/>
                          <a:pt x="1026" y="665"/>
                          <a:pt x="1026" y="665"/>
                        </a:cubicBezTo>
                        <a:cubicBezTo>
                          <a:pt x="1023" y="653"/>
                          <a:pt x="1016" y="642"/>
                          <a:pt x="1016" y="630"/>
                        </a:cubicBezTo>
                        <a:cubicBezTo>
                          <a:pt x="1016" y="605"/>
                          <a:pt x="1035" y="564"/>
                          <a:pt x="1041" y="540"/>
                        </a:cubicBezTo>
                        <a:cubicBezTo>
                          <a:pt x="1045" y="522"/>
                          <a:pt x="1055" y="526"/>
                          <a:pt x="1066" y="515"/>
                        </a:cubicBezTo>
                        <a:cubicBezTo>
                          <a:pt x="1072" y="509"/>
                          <a:pt x="1085" y="489"/>
                          <a:pt x="1091" y="480"/>
                        </a:cubicBezTo>
                        <a:cubicBezTo>
                          <a:pt x="1097" y="452"/>
                          <a:pt x="1104" y="429"/>
                          <a:pt x="1126" y="410"/>
                        </a:cubicBezTo>
                        <a:cubicBezTo>
                          <a:pt x="1135" y="402"/>
                          <a:pt x="1156" y="390"/>
                          <a:pt x="1156" y="390"/>
                        </a:cubicBezTo>
                        <a:cubicBezTo>
                          <a:pt x="1185" y="346"/>
                          <a:pt x="1173" y="321"/>
                          <a:pt x="1236" y="305"/>
                        </a:cubicBezTo>
                        <a:cubicBezTo>
                          <a:pt x="1283" y="274"/>
                          <a:pt x="1247" y="292"/>
                          <a:pt x="1291" y="280"/>
                        </a:cubicBezTo>
                        <a:cubicBezTo>
                          <a:pt x="1301" y="277"/>
                          <a:pt x="1311" y="273"/>
                          <a:pt x="1321" y="270"/>
                        </a:cubicBezTo>
                        <a:cubicBezTo>
                          <a:pt x="1326" y="268"/>
                          <a:pt x="1336" y="265"/>
                          <a:pt x="1336" y="265"/>
                        </a:cubicBezTo>
                        <a:cubicBezTo>
                          <a:pt x="1356" y="236"/>
                          <a:pt x="1389" y="239"/>
                          <a:pt x="1421" y="235"/>
                        </a:cubicBezTo>
                        <a:cubicBezTo>
                          <a:pt x="1445" y="229"/>
                          <a:pt x="1467" y="221"/>
                          <a:pt x="1491" y="215"/>
                        </a:cubicBezTo>
                        <a:cubicBezTo>
                          <a:pt x="1515" y="199"/>
                          <a:pt x="1500" y="207"/>
                          <a:pt x="1536" y="195"/>
                        </a:cubicBezTo>
                        <a:cubicBezTo>
                          <a:pt x="1547" y="191"/>
                          <a:pt x="1566" y="175"/>
                          <a:pt x="1566" y="175"/>
                        </a:cubicBezTo>
                        <a:cubicBezTo>
                          <a:pt x="1575" y="149"/>
                          <a:pt x="1583" y="120"/>
                          <a:pt x="1606" y="105"/>
                        </a:cubicBezTo>
                        <a:cubicBezTo>
                          <a:pt x="1630" y="69"/>
                          <a:pt x="1618" y="83"/>
                          <a:pt x="1641" y="60"/>
                        </a:cubicBezTo>
                        <a:cubicBezTo>
                          <a:pt x="1648" y="40"/>
                          <a:pt x="1658" y="42"/>
                          <a:pt x="1676" y="30"/>
                        </a:cubicBezTo>
                        <a:cubicBezTo>
                          <a:pt x="1684" y="18"/>
                          <a:pt x="1704" y="8"/>
                          <a:pt x="1696" y="0"/>
                        </a:cubicBezTo>
                        <a:close/>
                      </a:path>
                    </a:pathLst>
                  </a:custGeom>
                  <a:solidFill>
                    <a:srgbClr val="D8D8D8"/>
                  </a:solidFill>
                  <a:ln w="9525">
                    <a:noFill/>
                    <a:round/>
                    <a:headEnd/>
                    <a:tailEnd/>
                  </a:ln>
                </p:spPr>
                <p:txBody>
                  <a:bodyPr/>
                  <a:lstStyle/>
                  <a:p>
                    <a:endParaRPr lang="zh-TW" altLang="en-US"/>
                  </a:p>
                </p:txBody>
              </p:sp>
            </p:grpSp>
            <p:grpSp>
              <p:nvGrpSpPr>
                <p:cNvPr id="9301" name="Group 720"/>
                <p:cNvGrpSpPr>
                  <a:grpSpLocks noChangeAspect="1"/>
                </p:cNvGrpSpPr>
                <p:nvPr/>
              </p:nvGrpSpPr>
              <p:grpSpPr bwMode="auto">
                <a:xfrm>
                  <a:off x="3693" y="2880"/>
                  <a:ext cx="5856" cy="9446"/>
                  <a:chOff x="3458" y="2056"/>
                  <a:chExt cx="5733" cy="8910"/>
                </a:xfrm>
              </p:grpSpPr>
              <p:grpSp>
                <p:nvGrpSpPr>
                  <p:cNvPr id="9886" name="Group 721"/>
                  <p:cNvGrpSpPr>
                    <a:grpSpLocks noChangeAspect="1"/>
                  </p:cNvGrpSpPr>
                  <p:nvPr/>
                </p:nvGrpSpPr>
                <p:grpSpPr bwMode="auto">
                  <a:xfrm rot="240000">
                    <a:off x="3645" y="2056"/>
                    <a:ext cx="5040" cy="8663"/>
                    <a:chOff x="3605" y="2835"/>
                    <a:chExt cx="3073" cy="5738"/>
                  </a:xfrm>
                </p:grpSpPr>
                <p:sp>
                  <p:nvSpPr>
                    <p:cNvPr id="9923" name="Oval 722"/>
                    <p:cNvSpPr>
                      <a:spLocks noChangeAspect="1" noChangeArrowheads="1"/>
                    </p:cNvSpPr>
                    <p:nvPr/>
                  </p:nvSpPr>
                  <p:spPr bwMode="auto">
                    <a:xfrm>
                      <a:off x="4865" y="439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24" name="Oval 723"/>
                    <p:cNvSpPr>
                      <a:spLocks noChangeAspect="1" noChangeArrowheads="1"/>
                    </p:cNvSpPr>
                    <p:nvPr/>
                  </p:nvSpPr>
                  <p:spPr bwMode="auto">
                    <a:xfrm>
                      <a:off x="4725" y="436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25" name="Oval 724"/>
                    <p:cNvSpPr>
                      <a:spLocks noChangeAspect="1" noChangeArrowheads="1"/>
                    </p:cNvSpPr>
                    <p:nvPr/>
                  </p:nvSpPr>
                  <p:spPr bwMode="auto">
                    <a:xfrm>
                      <a:off x="4950" y="423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26" name="Oval 725"/>
                    <p:cNvSpPr>
                      <a:spLocks noChangeAspect="1" noChangeArrowheads="1"/>
                    </p:cNvSpPr>
                    <p:nvPr/>
                  </p:nvSpPr>
                  <p:spPr bwMode="auto">
                    <a:xfrm>
                      <a:off x="4810" y="420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27" name="Oval 726"/>
                    <p:cNvSpPr>
                      <a:spLocks noChangeAspect="1" noChangeArrowheads="1"/>
                    </p:cNvSpPr>
                    <p:nvPr/>
                  </p:nvSpPr>
                  <p:spPr bwMode="auto">
                    <a:xfrm>
                      <a:off x="4695" y="420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28" name="Oval 727"/>
                    <p:cNvSpPr>
                      <a:spLocks noChangeAspect="1" noChangeArrowheads="1"/>
                    </p:cNvSpPr>
                    <p:nvPr/>
                  </p:nvSpPr>
                  <p:spPr bwMode="auto">
                    <a:xfrm>
                      <a:off x="3835" y="592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29" name="Oval 728"/>
                    <p:cNvSpPr>
                      <a:spLocks noChangeAspect="1" noChangeArrowheads="1"/>
                    </p:cNvSpPr>
                    <p:nvPr/>
                  </p:nvSpPr>
                  <p:spPr bwMode="auto">
                    <a:xfrm>
                      <a:off x="3965" y="616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0" name="Oval 729"/>
                    <p:cNvSpPr>
                      <a:spLocks noChangeAspect="1" noChangeArrowheads="1"/>
                    </p:cNvSpPr>
                    <p:nvPr/>
                  </p:nvSpPr>
                  <p:spPr bwMode="auto">
                    <a:xfrm>
                      <a:off x="4120" y="619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1" name="Oval 730"/>
                    <p:cNvSpPr>
                      <a:spLocks noChangeAspect="1" noChangeArrowheads="1"/>
                    </p:cNvSpPr>
                    <p:nvPr/>
                  </p:nvSpPr>
                  <p:spPr bwMode="auto">
                    <a:xfrm>
                      <a:off x="4145" y="627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2" name="Oval 731"/>
                    <p:cNvSpPr>
                      <a:spLocks noChangeAspect="1" noChangeArrowheads="1"/>
                    </p:cNvSpPr>
                    <p:nvPr/>
                  </p:nvSpPr>
                  <p:spPr bwMode="auto">
                    <a:xfrm>
                      <a:off x="3735" y="638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3" name="Oval 732"/>
                    <p:cNvSpPr>
                      <a:spLocks noChangeAspect="1" noChangeArrowheads="1"/>
                    </p:cNvSpPr>
                    <p:nvPr/>
                  </p:nvSpPr>
                  <p:spPr bwMode="auto">
                    <a:xfrm>
                      <a:off x="3920" y="638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4" name="Oval 733"/>
                    <p:cNvSpPr>
                      <a:spLocks noChangeAspect="1" noChangeArrowheads="1"/>
                    </p:cNvSpPr>
                    <p:nvPr/>
                  </p:nvSpPr>
                  <p:spPr bwMode="auto">
                    <a:xfrm>
                      <a:off x="3690" y="663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5" name="Oval 734"/>
                    <p:cNvSpPr>
                      <a:spLocks noChangeAspect="1" noChangeArrowheads="1"/>
                    </p:cNvSpPr>
                    <p:nvPr/>
                  </p:nvSpPr>
                  <p:spPr bwMode="auto">
                    <a:xfrm>
                      <a:off x="3835" y="667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6" name="Oval 735"/>
                    <p:cNvSpPr>
                      <a:spLocks noChangeAspect="1" noChangeArrowheads="1"/>
                    </p:cNvSpPr>
                    <p:nvPr/>
                  </p:nvSpPr>
                  <p:spPr bwMode="auto">
                    <a:xfrm>
                      <a:off x="3920" y="693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7" name="Oval 736"/>
                    <p:cNvSpPr>
                      <a:spLocks noChangeAspect="1" noChangeArrowheads="1"/>
                    </p:cNvSpPr>
                    <p:nvPr/>
                  </p:nvSpPr>
                  <p:spPr bwMode="auto">
                    <a:xfrm>
                      <a:off x="3835" y="7126"/>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8" name="Oval 737"/>
                    <p:cNvSpPr>
                      <a:spLocks noChangeAspect="1" noChangeArrowheads="1"/>
                    </p:cNvSpPr>
                    <p:nvPr/>
                  </p:nvSpPr>
                  <p:spPr bwMode="auto">
                    <a:xfrm>
                      <a:off x="3605" y="720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39" name="Oval 738"/>
                    <p:cNvSpPr>
                      <a:spLocks noChangeAspect="1" noChangeArrowheads="1"/>
                    </p:cNvSpPr>
                    <p:nvPr/>
                  </p:nvSpPr>
                  <p:spPr bwMode="auto">
                    <a:xfrm>
                      <a:off x="6260" y="501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0" name="Oval 739"/>
                    <p:cNvSpPr>
                      <a:spLocks noChangeAspect="1" noChangeArrowheads="1"/>
                    </p:cNvSpPr>
                    <p:nvPr/>
                  </p:nvSpPr>
                  <p:spPr bwMode="auto">
                    <a:xfrm>
                      <a:off x="6315" y="517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1" name="Oval 740"/>
                    <p:cNvSpPr>
                      <a:spLocks noChangeAspect="1" noChangeArrowheads="1"/>
                    </p:cNvSpPr>
                    <p:nvPr/>
                  </p:nvSpPr>
                  <p:spPr bwMode="auto">
                    <a:xfrm>
                      <a:off x="3820" y="7256"/>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2" name="Oval 741"/>
                    <p:cNvSpPr>
                      <a:spLocks noChangeAspect="1" noChangeArrowheads="1"/>
                    </p:cNvSpPr>
                    <p:nvPr/>
                  </p:nvSpPr>
                  <p:spPr bwMode="auto">
                    <a:xfrm>
                      <a:off x="3820" y="741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3" name="Oval 742"/>
                    <p:cNvSpPr>
                      <a:spLocks noChangeAspect="1" noChangeArrowheads="1"/>
                    </p:cNvSpPr>
                    <p:nvPr/>
                  </p:nvSpPr>
                  <p:spPr bwMode="auto">
                    <a:xfrm>
                      <a:off x="3690" y="754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4" name="Oval 743"/>
                    <p:cNvSpPr>
                      <a:spLocks noChangeAspect="1" noChangeArrowheads="1"/>
                    </p:cNvSpPr>
                    <p:nvPr/>
                  </p:nvSpPr>
                  <p:spPr bwMode="auto">
                    <a:xfrm>
                      <a:off x="3990" y="7387"/>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5" name="Oval 744"/>
                    <p:cNvSpPr>
                      <a:spLocks noChangeAspect="1" noChangeArrowheads="1"/>
                    </p:cNvSpPr>
                    <p:nvPr/>
                  </p:nvSpPr>
                  <p:spPr bwMode="auto">
                    <a:xfrm>
                      <a:off x="4050" y="7466"/>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6" name="Oval 745"/>
                    <p:cNvSpPr>
                      <a:spLocks noChangeAspect="1" noChangeArrowheads="1"/>
                    </p:cNvSpPr>
                    <p:nvPr/>
                  </p:nvSpPr>
                  <p:spPr bwMode="auto">
                    <a:xfrm>
                      <a:off x="3750" y="7706"/>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7" name="Oval 746"/>
                    <p:cNvSpPr>
                      <a:spLocks noChangeAspect="1" noChangeArrowheads="1"/>
                    </p:cNvSpPr>
                    <p:nvPr/>
                  </p:nvSpPr>
                  <p:spPr bwMode="auto">
                    <a:xfrm>
                      <a:off x="3905" y="789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8" name="Oval 747"/>
                    <p:cNvSpPr>
                      <a:spLocks noChangeAspect="1" noChangeArrowheads="1"/>
                    </p:cNvSpPr>
                    <p:nvPr/>
                  </p:nvSpPr>
                  <p:spPr bwMode="auto">
                    <a:xfrm>
                      <a:off x="3990" y="789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49" name="Oval 748"/>
                    <p:cNvSpPr>
                      <a:spLocks noChangeAspect="1" noChangeArrowheads="1"/>
                    </p:cNvSpPr>
                    <p:nvPr/>
                  </p:nvSpPr>
                  <p:spPr bwMode="auto">
                    <a:xfrm>
                      <a:off x="3965" y="797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0" name="Oval 749"/>
                    <p:cNvSpPr>
                      <a:spLocks noChangeAspect="1" noChangeArrowheads="1"/>
                    </p:cNvSpPr>
                    <p:nvPr/>
                  </p:nvSpPr>
                  <p:spPr bwMode="auto">
                    <a:xfrm>
                      <a:off x="3990" y="816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1" name="Oval 750"/>
                    <p:cNvSpPr>
                      <a:spLocks noChangeAspect="1" noChangeArrowheads="1"/>
                    </p:cNvSpPr>
                    <p:nvPr/>
                  </p:nvSpPr>
                  <p:spPr bwMode="auto">
                    <a:xfrm>
                      <a:off x="3990" y="8282"/>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2" name="Oval 751"/>
                    <p:cNvSpPr>
                      <a:spLocks noChangeAspect="1" noChangeArrowheads="1"/>
                    </p:cNvSpPr>
                    <p:nvPr/>
                  </p:nvSpPr>
                  <p:spPr bwMode="auto">
                    <a:xfrm>
                      <a:off x="4120" y="820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3" name="Oval 752"/>
                    <p:cNvSpPr>
                      <a:spLocks noChangeAspect="1" noChangeArrowheads="1"/>
                    </p:cNvSpPr>
                    <p:nvPr/>
                  </p:nvSpPr>
                  <p:spPr bwMode="auto">
                    <a:xfrm>
                      <a:off x="4075" y="836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4" name="Oval 753"/>
                    <p:cNvSpPr>
                      <a:spLocks noChangeAspect="1" noChangeArrowheads="1"/>
                    </p:cNvSpPr>
                    <p:nvPr/>
                  </p:nvSpPr>
                  <p:spPr bwMode="auto">
                    <a:xfrm>
                      <a:off x="4230" y="808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5" name="Oval 754"/>
                    <p:cNvSpPr>
                      <a:spLocks noChangeAspect="1" noChangeArrowheads="1"/>
                    </p:cNvSpPr>
                    <p:nvPr/>
                  </p:nvSpPr>
                  <p:spPr bwMode="auto">
                    <a:xfrm>
                      <a:off x="4315" y="816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6" name="Oval 755"/>
                    <p:cNvSpPr>
                      <a:spLocks noChangeAspect="1" noChangeArrowheads="1"/>
                    </p:cNvSpPr>
                    <p:nvPr/>
                  </p:nvSpPr>
                  <p:spPr bwMode="auto">
                    <a:xfrm>
                      <a:off x="4430" y="816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7" name="Oval 756"/>
                    <p:cNvSpPr>
                      <a:spLocks noChangeAspect="1" noChangeArrowheads="1"/>
                    </p:cNvSpPr>
                    <p:nvPr/>
                  </p:nvSpPr>
                  <p:spPr bwMode="auto">
                    <a:xfrm>
                      <a:off x="4345" y="851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8" name="Oval 757"/>
                    <p:cNvSpPr>
                      <a:spLocks noChangeAspect="1" noChangeArrowheads="1"/>
                    </p:cNvSpPr>
                    <p:nvPr/>
                  </p:nvSpPr>
                  <p:spPr bwMode="auto">
                    <a:xfrm>
                      <a:off x="5400" y="7816"/>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59" name="Oval 758"/>
                    <p:cNvSpPr>
                      <a:spLocks noChangeAspect="1" noChangeArrowheads="1"/>
                    </p:cNvSpPr>
                    <p:nvPr/>
                  </p:nvSpPr>
                  <p:spPr bwMode="auto">
                    <a:xfrm>
                      <a:off x="5135" y="342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0" name="Oval 759"/>
                    <p:cNvSpPr>
                      <a:spLocks noChangeAspect="1" noChangeArrowheads="1"/>
                    </p:cNvSpPr>
                    <p:nvPr/>
                  </p:nvSpPr>
                  <p:spPr bwMode="auto">
                    <a:xfrm>
                      <a:off x="4865" y="381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1" name="Oval 760"/>
                    <p:cNvSpPr>
                      <a:spLocks noChangeAspect="1" noChangeArrowheads="1"/>
                    </p:cNvSpPr>
                    <p:nvPr/>
                  </p:nvSpPr>
                  <p:spPr bwMode="auto">
                    <a:xfrm>
                      <a:off x="4075" y="5094"/>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2" name="Oval 761"/>
                    <p:cNvSpPr>
                      <a:spLocks noChangeAspect="1" noChangeArrowheads="1"/>
                    </p:cNvSpPr>
                    <p:nvPr/>
                  </p:nvSpPr>
                  <p:spPr bwMode="auto">
                    <a:xfrm>
                      <a:off x="3905" y="539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3" name="Oval 762"/>
                    <p:cNvSpPr>
                      <a:spLocks noChangeAspect="1" noChangeArrowheads="1"/>
                    </p:cNvSpPr>
                    <p:nvPr/>
                  </p:nvSpPr>
                  <p:spPr bwMode="auto">
                    <a:xfrm>
                      <a:off x="4145" y="544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4" name="Oval 763"/>
                    <p:cNvSpPr>
                      <a:spLocks noChangeAspect="1" noChangeArrowheads="1"/>
                    </p:cNvSpPr>
                    <p:nvPr/>
                  </p:nvSpPr>
                  <p:spPr bwMode="auto">
                    <a:xfrm>
                      <a:off x="4260" y="552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5" name="Oval 764"/>
                    <p:cNvSpPr>
                      <a:spLocks noChangeAspect="1" noChangeArrowheads="1"/>
                    </p:cNvSpPr>
                    <p:nvPr/>
                  </p:nvSpPr>
                  <p:spPr bwMode="auto">
                    <a:xfrm>
                      <a:off x="4370" y="5474"/>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6" name="Oval 765"/>
                    <p:cNvSpPr>
                      <a:spLocks noChangeAspect="1" noChangeArrowheads="1"/>
                    </p:cNvSpPr>
                    <p:nvPr/>
                  </p:nvSpPr>
                  <p:spPr bwMode="auto">
                    <a:xfrm>
                      <a:off x="4575" y="539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7" name="Oval 766"/>
                    <p:cNvSpPr>
                      <a:spLocks noChangeAspect="1" noChangeArrowheads="1"/>
                    </p:cNvSpPr>
                    <p:nvPr/>
                  </p:nvSpPr>
                  <p:spPr bwMode="auto">
                    <a:xfrm>
                      <a:off x="4230" y="574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8" name="Oval 767"/>
                    <p:cNvSpPr>
                      <a:spLocks noChangeAspect="1" noChangeArrowheads="1"/>
                    </p:cNvSpPr>
                    <p:nvPr/>
                  </p:nvSpPr>
                  <p:spPr bwMode="auto">
                    <a:xfrm>
                      <a:off x="4075" y="595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69" name="Oval 768"/>
                    <p:cNvSpPr>
                      <a:spLocks noChangeAspect="1" noChangeArrowheads="1"/>
                    </p:cNvSpPr>
                    <p:nvPr/>
                  </p:nvSpPr>
                  <p:spPr bwMode="auto">
                    <a:xfrm>
                      <a:off x="5315" y="334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0" name="Oval 769"/>
                    <p:cNvSpPr>
                      <a:spLocks noChangeAspect="1" noChangeArrowheads="1"/>
                    </p:cNvSpPr>
                    <p:nvPr/>
                  </p:nvSpPr>
                  <p:spPr bwMode="auto">
                    <a:xfrm>
                      <a:off x="5430" y="338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1" name="Oval 770"/>
                    <p:cNvSpPr>
                      <a:spLocks noChangeAspect="1" noChangeArrowheads="1"/>
                    </p:cNvSpPr>
                    <p:nvPr/>
                  </p:nvSpPr>
                  <p:spPr bwMode="auto">
                    <a:xfrm>
                      <a:off x="5515" y="330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2" name="Oval 771"/>
                    <p:cNvSpPr>
                      <a:spLocks noChangeAspect="1" noChangeArrowheads="1"/>
                    </p:cNvSpPr>
                    <p:nvPr/>
                  </p:nvSpPr>
                  <p:spPr bwMode="auto">
                    <a:xfrm>
                      <a:off x="5050" y="3626"/>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3" name="Oval 772"/>
                    <p:cNvSpPr>
                      <a:spLocks noChangeAspect="1" noChangeArrowheads="1"/>
                    </p:cNvSpPr>
                    <p:nvPr/>
                  </p:nvSpPr>
                  <p:spPr bwMode="auto">
                    <a:xfrm>
                      <a:off x="5190" y="378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4" name="Oval 773"/>
                    <p:cNvSpPr>
                      <a:spLocks noChangeAspect="1" noChangeArrowheads="1"/>
                    </p:cNvSpPr>
                    <p:nvPr/>
                  </p:nvSpPr>
                  <p:spPr bwMode="auto">
                    <a:xfrm>
                      <a:off x="4980" y="381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5" name="Oval 774"/>
                    <p:cNvSpPr>
                      <a:spLocks noChangeAspect="1" noChangeArrowheads="1"/>
                    </p:cNvSpPr>
                    <p:nvPr/>
                  </p:nvSpPr>
                  <p:spPr bwMode="auto">
                    <a:xfrm>
                      <a:off x="4245" y="472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6" name="Oval 775"/>
                    <p:cNvSpPr>
                      <a:spLocks noChangeAspect="1" noChangeArrowheads="1"/>
                    </p:cNvSpPr>
                    <p:nvPr/>
                  </p:nvSpPr>
                  <p:spPr bwMode="auto">
                    <a:xfrm>
                      <a:off x="4160" y="496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7" name="Oval 776"/>
                    <p:cNvSpPr>
                      <a:spLocks noChangeAspect="1" noChangeArrowheads="1"/>
                    </p:cNvSpPr>
                    <p:nvPr/>
                  </p:nvSpPr>
                  <p:spPr bwMode="auto">
                    <a:xfrm>
                      <a:off x="4400" y="4879"/>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8" name="Oval 777"/>
                    <p:cNvSpPr>
                      <a:spLocks noChangeAspect="1" noChangeArrowheads="1"/>
                    </p:cNvSpPr>
                    <p:nvPr/>
                  </p:nvSpPr>
                  <p:spPr bwMode="auto">
                    <a:xfrm>
                      <a:off x="4755" y="4936"/>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79" name="Oval 778"/>
                    <p:cNvSpPr>
                      <a:spLocks noChangeAspect="1" noChangeArrowheads="1"/>
                    </p:cNvSpPr>
                    <p:nvPr/>
                  </p:nvSpPr>
                  <p:spPr bwMode="auto">
                    <a:xfrm>
                      <a:off x="4640" y="501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0" name="Oval 779"/>
                    <p:cNvSpPr>
                      <a:spLocks noChangeAspect="1" noChangeArrowheads="1"/>
                    </p:cNvSpPr>
                    <p:nvPr/>
                  </p:nvSpPr>
                  <p:spPr bwMode="auto">
                    <a:xfrm>
                      <a:off x="4455" y="452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1" name="Oval 780"/>
                    <p:cNvSpPr>
                      <a:spLocks noChangeAspect="1" noChangeArrowheads="1"/>
                    </p:cNvSpPr>
                    <p:nvPr/>
                  </p:nvSpPr>
                  <p:spPr bwMode="auto">
                    <a:xfrm>
                      <a:off x="4950" y="456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2" name="Oval 781"/>
                    <p:cNvSpPr>
                      <a:spLocks noChangeAspect="1" noChangeArrowheads="1"/>
                    </p:cNvSpPr>
                    <p:nvPr/>
                  </p:nvSpPr>
                  <p:spPr bwMode="auto">
                    <a:xfrm>
                      <a:off x="5190" y="480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3" name="Oval 782"/>
                    <p:cNvSpPr>
                      <a:spLocks noChangeAspect="1" noChangeArrowheads="1"/>
                    </p:cNvSpPr>
                    <p:nvPr/>
                  </p:nvSpPr>
                  <p:spPr bwMode="auto">
                    <a:xfrm>
                      <a:off x="5430" y="504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4" name="Oval 783"/>
                    <p:cNvSpPr>
                      <a:spLocks noChangeAspect="1" noChangeArrowheads="1"/>
                    </p:cNvSpPr>
                    <p:nvPr/>
                  </p:nvSpPr>
                  <p:spPr bwMode="auto">
                    <a:xfrm>
                      <a:off x="5920" y="2962"/>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5" name="Oval 784"/>
                    <p:cNvSpPr>
                      <a:spLocks noChangeAspect="1" noChangeArrowheads="1"/>
                    </p:cNvSpPr>
                    <p:nvPr/>
                  </p:nvSpPr>
                  <p:spPr bwMode="auto">
                    <a:xfrm>
                      <a:off x="5880" y="317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6" name="Oval 785"/>
                    <p:cNvSpPr>
                      <a:spLocks noChangeAspect="1" noChangeArrowheads="1"/>
                    </p:cNvSpPr>
                    <p:nvPr/>
                  </p:nvSpPr>
                  <p:spPr bwMode="auto">
                    <a:xfrm>
                      <a:off x="5965" y="3222"/>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7" name="Oval 786"/>
                    <p:cNvSpPr>
                      <a:spLocks noChangeAspect="1" noChangeArrowheads="1"/>
                    </p:cNvSpPr>
                    <p:nvPr/>
                  </p:nvSpPr>
                  <p:spPr bwMode="auto">
                    <a:xfrm>
                      <a:off x="5725" y="3006"/>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8" name="Oval 787"/>
                    <p:cNvSpPr>
                      <a:spLocks noChangeAspect="1" noChangeArrowheads="1"/>
                    </p:cNvSpPr>
                    <p:nvPr/>
                  </p:nvSpPr>
                  <p:spPr bwMode="auto">
                    <a:xfrm>
                      <a:off x="5725" y="3143"/>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89" name="Oval 788"/>
                    <p:cNvSpPr>
                      <a:spLocks noChangeAspect="1" noChangeArrowheads="1"/>
                    </p:cNvSpPr>
                    <p:nvPr/>
                  </p:nvSpPr>
                  <p:spPr bwMode="auto">
                    <a:xfrm>
                      <a:off x="5600" y="3199"/>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90" name="Oval 789"/>
                    <p:cNvSpPr>
                      <a:spLocks noChangeAspect="1" noChangeArrowheads="1"/>
                    </p:cNvSpPr>
                    <p:nvPr/>
                  </p:nvSpPr>
                  <p:spPr bwMode="auto">
                    <a:xfrm>
                      <a:off x="5515" y="3199"/>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91" name="Oval 790"/>
                    <p:cNvSpPr>
                      <a:spLocks noChangeAspect="1" noChangeArrowheads="1"/>
                    </p:cNvSpPr>
                    <p:nvPr/>
                  </p:nvSpPr>
                  <p:spPr bwMode="auto">
                    <a:xfrm>
                      <a:off x="5345" y="3041"/>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92" name="Oval 791"/>
                    <p:cNvSpPr>
                      <a:spLocks noChangeAspect="1" noChangeArrowheads="1"/>
                    </p:cNvSpPr>
                    <p:nvPr/>
                  </p:nvSpPr>
                  <p:spPr bwMode="auto">
                    <a:xfrm>
                      <a:off x="5220" y="3120"/>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93" name="Oval 792"/>
                    <p:cNvSpPr>
                      <a:spLocks noChangeAspect="1" noChangeArrowheads="1"/>
                    </p:cNvSpPr>
                    <p:nvPr/>
                  </p:nvSpPr>
                  <p:spPr bwMode="auto">
                    <a:xfrm>
                      <a:off x="5220" y="3222"/>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94" name="Oval 793"/>
                    <p:cNvSpPr>
                      <a:spLocks noChangeAspect="1" noChangeArrowheads="1"/>
                    </p:cNvSpPr>
                    <p:nvPr/>
                  </p:nvSpPr>
                  <p:spPr bwMode="auto">
                    <a:xfrm>
                      <a:off x="6610" y="3894"/>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95" name="Oval 794"/>
                    <p:cNvSpPr>
                      <a:spLocks noChangeAspect="1" noChangeArrowheads="1"/>
                    </p:cNvSpPr>
                    <p:nvPr/>
                  </p:nvSpPr>
                  <p:spPr bwMode="auto">
                    <a:xfrm>
                      <a:off x="6440" y="2962"/>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96" name="Oval 795"/>
                    <p:cNvSpPr>
                      <a:spLocks noChangeAspect="1" noChangeArrowheads="1"/>
                    </p:cNvSpPr>
                    <p:nvPr/>
                  </p:nvSpPr>
                  <p:spPr bwMode="auto">
                    <a:xfrm>
                      <a:off x="6400" y="2835"/>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97" name="Oval 796"/>
                    <p:cNvSpPr>
                      <a:spLocks noChangeAspect="1" noChangeArrowheads="1"/>
                    </p:cNvSpPr>
                    <p:nvPr/>
                  </p:nvSpPr>
                  <p:spPr bwMode="auto">
                    <a:xfrm>
                      <a:off x="6610" y="2883"/>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9998" name="Oval 797"/>
                    <p:cNvSpPr>
                      <a:spLocks noChangeAspect="1" noChangeArrowheads="1"/>
                    </p:cNvSpPr>
                    <p:nvPr/>
                  </p:nvSpPr>
                  <p:spPr bwMode="auto">
                    <a:xfrm>
                      <a:off x="5793" y="3085"/>
                      <a:ext cx="85" cy="79"/>
                    </a:xfrm>
                    <a:prstGeom prst="ellipse">
                      <a:avLst/>
                    </a:prstGeom>
                    <a:solidFill>
                      <a:srgbClr val="622423"/>
                    </a:solidFill>
                    <a:ln w="9525">
                      <a:solidFill>
                        <a:srgbClr val="000000"/>
                      </a:solidFill>
                      <a:round/>
                      <a:headEnd/>
                      <a:tailEnd/>
                    </a:ln>
                  </p:spPr>
                  <p:txBody>
                    <a:bodyPr/>
                    <a:lstStyle/>
                    <a:p>
                      <a:endParaRPr lang="zh-TW" altLang="en-US"/>
                    </a:p>
                  </p:txBody>
                </p:sp>
                <p:sp>
                  <p:nvSpPr>
                    <p:cNvPr id="9999" name="Oval 798"/>
                    <p:cNvSpPr>
                      <a:spLocks noChangeAspect="1" noChangeArrowheads="1"/>
                    </p:cNvSpPr>
                    <p:nvPr/>
                  </p:nvSpPr>
                  <p:spPr bwMode="auto">
                    <a:xfrm>
                      <a:off x="5920" y="3006"/>
                      <a:ext cx="68" cy="63"/>
                    </a:xfrm>
                    <a:prstGeom prst="ellipse">
                      <a:avLst/>
                    </a:prstGeom>
                    <a:solidFill>
                      <a:srgbClr val="622423"/>
                    </a:solidFill>
                    <a:ln w="9525">
                      <a:solidFill>
                        <a:srgbClr val="000000"/>
                      </a:solidFill>
                      <a:round/>
                      <a:headEnd/>
                      <a:tailEnd/>
                    </a:ln>
                  </p:spPr>
                  <p:txBody>
                    <a:bodyPr/>
                    <a:lstStyle/>
                    <a:p>
                      <a:endParaRPr lang="zh-TW" altLang="en-US"/>
                    </a:p>
                  </p:txBody>
                </p:sp>
                <p:sp>
                  <p:nvSpPr>
                    <p:cNvPr id="10000" name="Oval 799"/>
                    <p:cNvSpPr>
                      <a:spLocks noChangeAspect="1" noChangeArrowheads="1"/>
                    </p:cNvSpPr>
                    <p:nvPr/>
                  </p:nvSpPr>
                  <p:spPr bwMode="auto">
                    <a:xfrm>
                      <a:off x="5810" y="2927"/>
                      <a:ext cx="68" cy="63"/>
                    </a:xfrm>
                    <a:prstGeom prst="ellipse">
                      <a:avLst/>
                    </a:prstGeom>
                    <a:solidFill>
                      <a:srgbClr val="622423"/>
                    </a:solidFill>
                    <a:ln w="9525">
                      <a:solidFill>
                        <a:srgbClr val="000000"/>
                      </a:solidFill>
                      <a:round/>
                      <a:headEnd/>
                      <a:tailEnd/>
                    </a:ln>
                  </p:spPr>
                  <p:txBody>
                    <a:bodyPr/>
                    <a:lstStyle/>
                    <a:p>
                      <a:endParaRPr lang="zh-TW" altLang="en-US"/>
                    </a:p>
                  </p:txBody>
                </p:sp>
              </p:grpSp>
              <p:grpSp>
                <p:nvGrpSpPr>
                  <p:cNvPr id="9887" name="Group 800"/>
                  <p:cNvGrpSpPr>
                    <a:grpSpLocks noChangeAspect="1"/>
                  </p:cNvGrpSpPr>
                  <p:nvPr/>
                </p:nvGrpSpPr>
                <p:grpSpPr bwMode="auto">
                  <a:xfrm>
                    <a:off x="3822" y="2247"/>
                    <a:ext cx="5369" cy="8719"/>
                    <a:chOff x="3234" y="2045"/>
                    <a:chExt cx="2148" cy="3876"/>
                  </a:xfrm>
                </p:grpSpPr>
                <p:sp>
                  <p:nvSpPr>
                    <p:cNvPr id="9915" name="Freeform 801"/>
                    <p:cNvSpPr>
                      <a:spLocks noChangeAspect="1"/>
                    </p:cNvSpPr>
                    <p:nvPr/>
                  </p:nvSpPr>
                  <p:spPr bwMode="auto">
                    <a:xfrm>
                      <a:off x="3514" y="2052"/>
                      <a:ext cx="1610" cy="2202"/>
                    </a:xfrm>
                    <a:custGeom>
                      <a:avLst/>
                      <a:gdLst>
                        <a:gd name="T0" fmla="*/ 1559 w 1610"/>
                        <a:gd name="T1" fmla="*/ 42 h 2202"/>
                        <a:gd name="T2" fmla="*/ 1466 w 1610"/>
                        <a:gd name="T3" fmla="*/ 75 h 2202"/>
                        <a:gd name="T4" fmla="*/ 1328 w 1610"/>
                        <a:gd name="T5" fmla="*/ 96 h 2202"/>
                        <a:gd name="T6" fmla="*/ 1232 w 1610"/>
                        <a:gd name="T7" fmla="*/ 150 h 2202"/>
                        <a:gd name="T8" fmla="*/ 1151 w 1610"/>
                        <a:gd name="T9" fmla="*/ 216 h 2202"/>
                        <a:gd name="T10" fmla="*/ 1091 w 1610"/>
                        <a:gd name="T11" fmla="*/ 195 h 2202"/>
                        <a:gd name="T12" fmla="*/ 959 w 1610"/>
                        <a:gd name="T13" fmla="*/ 216 h 2202"/>
                        <a:gd name="T14" fmla="*/ 914 w 1610"/>
                        <a:gd name="T15" fmla="*/ 270 h 2202"/>
                        <a:gd name="T16" fmla="*/ 845 w 1610"/>
                        <a:gd name="T17" fmla="*/ 273 h 2202"/>
                        <a:gd name="T18" fmla="*/ 761 w 1610"/>
                        <a:gd name="T19" fmla="*/ 270 h 2202"/>
                        <a:gd name="T20" fmla="*/ 719 w 1610"/>
                        <a:gd name="T21" fmla="*/ 312 h 2202"/>
                        <a:gd name="T22" fmla="*/ 683 w 1610"/>
                        <a:gd name="T23" fmla="*/ 336 h 2202"/>
                        <a:gd name="T24" fmla="*/ 680 w 1610"/>
                        <a:gd name="T25" fmla="*/ 399 h 2202"/>
                        <a:gd name="T26" fmla="*/ 665 w 1610"/>
                        <a:gd name="T27" fmla="*/ 441 h 2202"/>
                        <a:gd name="T28" fmla="*/ 614 w 1610"/>
                        <a:gd name="T29" fmla="*/ 477 h 2202"/>
                        <a:gd name="T30" fmla="*/ 572 w 1610"/>
                        <a:gd name="T31" fmla="*/ 531 h 2202"/>
                        <a:gd name="T32" fmla="*/ 524 w 1610"/>
                        <a:gd name="T33" fmla="*/ 573 h 2202"/>
                        <a:gd name="T34" fmla="*/ 506 w 1610"/>
                        <a:gd name="T35" fmla="*/ 624 h 2202"/>
                        <a:gd name="T36" fmla="*/ 440 w 1610"/>
                        <a:gd name="T37" fmla="*/ 669 h 2202"/>
                        <a:gd name="T38" fmla="*/ 419 w 1610"/>
                        <a:gd name="T39" fmla="*/ 711 h 2202"/>
                        <a:gd name="T40" fmla="*/ 380 w 1610"/>
                        <a:gd name="T41" fmla="*/ 723 h 2202"/>
                        <a:gd name="T42" fmla="*/ 323 w 1610"/>
                        <a:gd name="T43" fmla="*/ 834 h 2202"/>
                        <a:gd name="T44" fmla="*/ 287 w 1610"/>
                        <a:gd name="T45" fmla="*/ 927 h 2202"/>
                        <a:gd name="T46" fmla="*/ 266 w 1610"/>
                        <a:gd name="T47" fmla="*/ 1017 h 2202"/>
                        <a:gd name="T48" fmla="*/ 254 w 1610"/>
                        <a:gd name="T49" fmla="*/ 1065 h 2202"/>
                        <a:gd name="T50" fmla="*/ 224 w 1610"/>
                        <a:gd name="T51" fmla="*/ 1122 h 2202"/>
                        <a:gd name="T52" fmla="*/ 170 w 1610"/>
                        <a:gd name="T53" fmla="*/ 1185 h 2202"/>
                        <a:gd name="T54" fmla="*/ 143 w 1610"/>
                        <a:gd name="T55" fmla="*/ 1269 h 2202"/>
                        <a:gd name="T56" fmla="*/ 155 w 1610"/>
                        <a:gd name="T57" fmla="*/ 1338 h 2202"/>
                        <a:gd name="T58" fmla="*/ 173 w 1610"/>
                        <a:gd name="T59" fmla="*/ 1401 h 2202"/>
                        <a:gd name="T60" fmla="*/ 125 w 1610"/>
                        <a:gd name="T61" fmla="*/ 1428 h 2202"/>
                        <a:gd name="T62" fmla="*/ 131 w 1610"/>
                        <a:gd name="T63" fmla="*/ 1506 h 2202"/>
                        <a:gd name="T64" fmla="*/ 164 w 1610"/>
                        <a:gd name="T65" fmla="*/ 1563 h 2202"/>
                        <a:gd name="T66" fmla="*/ 179 w 1610"/>
                        <a:gd name="T67" fmla="*/ 1629 h 2202"/>
                        <a:gd name="T68" fmla="*/ 194 w 1610"/>
                        <a:gd name="T69" fmla="*/ 1698 h 2202"/>
                        <a:gd name="T70" fmla="*/ 209 w 1610"/>
                        <a:gd name="T71" fmla="*/ 1746 h 2202"/>
                        <a:gd name="T72" fmla="*/ 236 w 1610"/>
                        <a:gd name="T73" fmla="*/ 1788 h 2202"/>
                        <a:gd name="T74" fmla="*/ 239 w 1610"/>
                        <a:gd name="T75" fmla="*/ 1860 h 2202"/>
                        <a:gd name="T76" fmla="*/ 152 w 1610"/>
                        <a:gd name="T77" fmla="*/ 1923 h 2202"/>
                        <a:gd name="T78" fmla="*/ 101 w 1610"/>
                        <a:gd name="T79" fmla="*/ 1953 h 2202"/>
                        <a:gd name="T80" fmla="*/ 59 w 1610"/>
                        <a:gd name="T81" fmla="*/ 1983 h 2202"/>
                        <a:gd name="T82" fmla="*/ 56 w 1610"/>
                        <a:gd name="T83" fmla="*/ 2034 h 2202"/>
                        <a:gd name="T84" fmla="*/ 32 w 1610"/>
                        <a:gd name="T85" fmla="*/ 2070 h 2202"/>
                        <a:gd name="T86" fmla="*/ 2 w 1610"/>
                        <a:gd name="T87" fmla="*/ 2130 h 2202"/>
                        <a:gd name="T88" fmla="*/ 14 w 1610"/>
                        <a:gd name="T89" fmla="*/ 2184 h 22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10"/>
                        <a:gd name="T136" fmla="*/ 0 h 2202"/>
                        <a:gd name="T137" fmla="*/ 1610 w 1610"/>
                        <a:gd name="T138" fmla="*/ 2202 h 22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10" h="2202">
                          <a:moveTo>
                            <a:pt x="1610" y="0"/>
                          </a:moveTo>
                          <a:cubicBezTo>
                            <a:pt x="1591" y="16"/>
                            <a:pt x="1573" y="32"/>
                            <a:pt x="1559" y="42"/>
                          </a:cubicBezTo>
                          <a:cubicBezTo>
                            <a:pt x="1545" y="52"/>
                            <a:pt x="1541" y="52"/>
                            <a:pt x="1526" y="57"/>
                          </a:cubicBezTo>
                          <a:cubicBezTo>
                            <a:pt x="1511" y="62"/>
                            <a:pt x="1489" y="69"/>
                            <a:pt x="1466" y="75"/>
                          </a:cubicBezTo>
                          <a:cubicBezTo>
                            <a:pt x="1443" y="81"/>
                            <a:pt x="1408" y="90"/>
                            <a:pt x="1385" y="93"/>
                          </a:cubicBezTo>
                          <a:cubicBezTo>
                            <a:pt x="1362" y="96"/>
                            <a:pt x="1341" y="93"/>
                            <a:pt x="1328" y="96"/>
                          </a:cubicBezTo>
                          <a:cubicBezTo>
                            <a:pt x="1315" y="99"/>
                            <a:pt x="1320" y="105"/>
                            <a:pt x="1304" y="114"/>
                          </a:cubicBezTo>
                          <a:cubicBezTo>
                            <a:pt x="1288" y="123"/>
                            <a:pt x="1250" y="139"/>
                            <a:pt x="1232" y="150"/>
                          </a:cubicBezTo>
                          <a:cubicBezTo>
                            <a:pt x="1214" y="161"/>
                            <a:pt x="1209" y="166"/>
                            <a:pt x="1196" y="177"/>
                          </a:cubicBezTo>
                          <a:cubicBezTo>
                            <a:pt x="1183" y="188"/>
                            <a:pt x="1167" y="209"/>
                            <a:pt x="1151" y="216"/>
                          </a:cubicBezTo>
                          <a:cubicBezTo>
                            <a:pt x="1135" y="223"/>
                            <a:pt x="1110" y="225"/>
                            <a:pt x="1100" y="222"/>
                          </a:cubicBezTo>
                          <a:cubicBezTo>
                            <a:pt x="1090" y="219"/>
                            <a:pt x="1107" y="199"/>
                            <a:pt x="1091" y="195"/>
                          </a:cubicBezTo>
                          <a:cubicBezTo>
                            <a:pt x="1075" y="191"/>
                            <a:pt x="1026" y="195"/>
                            <a:pt x="1004" y="198"/>
                          </a:cubicBezTo>
                          <a:cubicBezTo>
                            <a:pt x="982" y="201"/>
                            <a:pt x="970" y="208"/>
                            <a:pt x="959" y="216"/>
                          </a:cubicBezTo>
                          <a:cubicBezTo>
                            <a:pt x="948" y="224"/>
                            <a:pt x="942" y="237"/>
                            <a:pt x="935" y="246"/>
                          </a:cubicBezTo>
                          <a:cubicBezTo>
                            <a:pt x="928" y="255"/>
                            <a:pt x="920" y="265"/>
                            <a:pt x="914" y="270"/>
                          </a:cubicBezTo>
                          <a:cubicBezTo>
                            <a:pt x="908" y="275"/>
                            <a:pt x="907" y="279"/>
                            <a:pt x="896" y="279"/>
                          </a:cubicBezTo>
                          <a:cubicBezTo>
                            <a:pt x="885" y="279"/>
                            <a:pt x="862" y="275"/>
                            <a:pt x="845" y="273"/>
                          </a:cubicBezTo>
                          <a:cubicBezTo>
                            <a:pt x="828" y="271"/>
                            <a:pt x="805" y="264"/>
                            <a:pt x="791" y="264"/>
                          </a:cubicBezTo>
                          <a:cubicBezTo>
                            <a:pt x="777" y="264"/>
                            <a:pt x="769" y="266"/>
                            <a:pt x="761" y="270"/>
                          </a:cubicBezTo>
                          <a:cubicBezTo>
                            <a:pt x="753" y="274"/>
                            <a:pt x="747" y="284"/>
                            <a:pt x="740" y="291"/>
                          </a:cubicBezTo>
                          <a:cubicBezTo>
                            <a:pt x="733" y="298"/>
                            <a:pt x="725" y="307"/>
                            <a:pt x="719" y="312"/>
                          </a:cubicBezTo>
                          <a:cubicBezTo>
                            <a:pt x="713" y="317"/>
                            <a:pt x="707" y="320"/>
                            <a:pt x="701" y="324"/>
                          </a:cubicBezTo>
                          <a:cubicBezTo>
                            <a:pt x="695" y="328"/>
                            <a:pt x="684" y="328"/>
                            <a:pt x="683" y="336"/>
                          </a:cubicBezTo>
                          <a:cubicBezTo>
                            <a:pt x="682" y="344"/>
                            <a:pt x="695" y="362"/>
                            <a:pt x="695" y="372"/>
                          </a:cubicBezTo>
                          <a:cubicBezTo>
                            <a:pt x="695" y="382"/>
                            <a:pt x="684" y="391"/>
                            <a:pt x="680" y="399"/>
                          </a:cubicBezTo>
                          <a:cubicBezTo>
                            <a:pt x="676" y="407"/>
                            <a:pt x="676" y="413"/>
                            <a:pt x="674" y="420"/>
                          </a:cubicBezTo>
                          <a:cubicBezTo>
                            <a:pt x="672" y="427"/>
                            <a:pt x="669" y="434"/>
                            <a:pt x="665" y="441"/>
                          </a:cubicBezTo>
                          <a:cubicBezTo>
                            <a:pt x="661" y="448"/>
                            <a:pt x="658" y="453"/>
                            <a:pt x="650" y="459"/>
                          </a:cubicBezTo>
                          <a:cubicBezTo>
                            <a:pt x="642" y="465"/>
                            <a:pt x="624" y="470"/>
                            <a:pt x="614" y="477"/>
                          </a:cubicBezTo>
                          <a:cubicBezTo>
                            <a:pt x="604" y="484"/>
                            <a:pt x="597" y="489"/>
                            <a:pt x="590" y="498"/>
                          </a:cubicBezTo>
                          <a:cubicBezTo>
                            <a:pt x="583" y="507"/>
                            <a:pt x="581" y="521"/>
                            <a:pt x="572" y="531"/>
                          </a:cubicBezTo>
                          <a:cubicBezTo>
                            <a:pt x="563" y="541"/>
                            <a:pt x="544" y="551"/>
                            <a:pt x="536" y="558"/>
                          </a:cubicBezTo>
                          <a:cubicBezTo>
                            <a:pt x="528" y="565"/>
                            <a:pt x="526" y="566"/>
                            <a:pt x="524" y="573"/>
                          </a:cubicBezTo>
                          <a:cubicBezTo>
                            <a:pt x="522" y="580"/>
                            <a:pt x="527" y="592"/>
                            <a:pt x="524" y="600"/>
                          </a:cubicBezTo>
                          <a:cubicBezTo>
                            <a:pt x="521" y="608"/>
                            <a:pt x="513" y="616"/>
                            <a:pt x="506" y="624"/>
                          </a:cubicBezTo>
                          <a:cubicBezTo>
                            <a:pt x="499" y="632"/>
                            <a:pt x="496" y="641"/>
                            <a:pt x="485" y="648"/>
                          </a:cubicBezTo>
                          <a:cubicBezTo>
                            <a:pt x="474" y="655"/>
                            <a:pt x="448" y="662"/>
                            <a:pt x="440" y="669"/>
                          </a:cubicBezTo>
                          <a:cubicBezTo>
                            <a:pt x="432" y="676"/>
                            <a:pt x="437" y="686"/>
                            <a:pt x="434" y="693"/>
                          </a:cubicBezTo>
                          <a:cubicBezTo>
                            <a:pt x="431" y="700"/>
                            <a:pt x="425" y="707"/>
                            <a:pt x="419" y="711"/>
                          </a:cubicBezTo>
                          <a:cubicBezTo>
                            <a:pt x="413" y="715"/>
                            <a:pt x="404" y="715"/>
                            <a:pt x="398" y="717"/>
                          </a:cubicBezTo>
                          <a:cubicBezTo>
                            <a:pt x="392" y="719"/>
                            <a:pt x="389" y="714"/>
                            <a:pt x="380" y="723"/>
                          </a:cubicBezTo>
                          <a:cubicBezTo>
                            <a:pt x="371" y="732"/>
                            <a:pt x="353" y="753"/>
                            <a:pt x="344" y="771"/>
                          </a:cubicBezTo>
                          <a:cubicBezTo>
                            <a:pt x="335" y="789"/>
                            <a:pt x="330" y="816"/>
                            <a:pt x="323" y="834"/>
                          </a:cubicBezTo>
                          <a:cubicBezTo>
                            <a:pt x="316" y="852"/>
                            <a:pt x="305" y="867"/>
                            <a:pt x="299" y="882"/>
                          </a:cubicBezTo>
                          <a:cubicBezTo>
                            <a:pt x="293" y="897"/>
                            <a:pt x="292" y="911"/>
                            <a:pt x="287" y="927"/>
                          </a:cubicBezTo>
                          <a:cubicBezTo>
                            <a:pt x="282" y="943"/>
                            <a:pt x="276" y="963"/>
                            <a:pt x="272" y="978"/>
                          </a:cubicBezTo>
                          <a:cubicBezTo>
                            <a:pt x="268" y="993"/>
                            <a:pt x="266" y="1006"/>
                            <a:pt x="266" y="1017"/>
                          </a:cubicBezTo>
                          <a:cubicBezTo>
                            <a:pt x="266" y="1028"/>
                            <a:pt x="274" y="1036"/>
                            <a:pt x="272" y="1044"/>
                          </a:cubicBezTo>
                          <a:cubicBezTo>
                            <a:pt x="270" y="1052"/>
                            <a:pt x="260" y="1056"/>
                            <a:pt x="254" y="1065"/>
                          </a:cubicBezTo>
                          <a:cubicBezTo>
                            <a:pt x="248" y="1074"/>
                            <a:pt x="244" y="1086"/>
                            <a:pt x="239" y="1095"/>
                          </a:cubicBezTo>
                          <a:cubicBezTo>
                            <a:pt x="234" y="1104"/>
                            <a:pt x="232" y="1113"/>
                            <a:pt x="224" y="1122"/>
                          </a:cubicBezTo>
                          <a:cubicBezTo>
                            <a:pt x="216" y="1131"/>
                            <a:pt x="200" y="1142"/>
                            <a:pt x="191" y="1152"/>
                          </a:cubicBezTo>
                          <a:cubicBezTo>
                            <a:pt x="182" y="1162"/>
                            <a:pt x="175" y="1175"/>
                            <a:pt x="170" y="1185"/>
                          </a:cubicBezTo>
                          <a:cubicBezTo>
                            <a:pt x="165" y="1195"/>
                            <a:pt x="162" y="1201"/>
                            <a:pt x="158" y="1215"/>
                          </a:cubicBezTo>
                          <a:cubicBezTo>
                            <a:pt x="154" y="1229"/>
                            <a:pt x="148" y="1254"/>
                            <a:pt x="143" y="1269"/>
                          </a:cubicBezTo>
                          <a:cubicBezTo>
                            <a:pt x="138" y="1284"/>
                            <a:pt x="129" y="1294"/>
                            <a:pt x="131" y="1305"/>
                          </a:cubicBezTo>
                          <a:cubicBezTo>
                            <a:pt x="133" y="1316"/>
                            <a:pt x="149" y="1329"/>
                            <a:pt x="155" y="1338"/>
                          </a:cubicBezTo>
                          <a:cubicBezTo>
                            <a:pt x="161" y="1347"/>
                            <a:pt x="164" y="1352"/>
                            <a:pt x="167" y="1362"/>
                          </a:cubicBezTo>
                          <a:cubicBezTo>
                            <a:pt x="170" y="1372"/>
                            <a:pt x="175" y="1392"/>
                            <a:pt x="173" y="1401"/>
                          </a:cubicBezTo>
                          <a:cubicBezTo>
                            <a:pt x="171" y="1410"/>
                            <a:pt x="160" y="1415"/>
                            <a:pt x="152" y="1419"/>
                          </a:cubicBezTo>
                          <a:cubicBezTo>
                            <a:pt x="144" y="1423"/>
                            <a:pt x="129" y="1421"/>
                            <a:pt x="125" y="1428"/>
                          </a:cubicBezTo>
                          <a:cubicBezTo>
                            <a:pt x="121" y="1435"/>
                            <a:pt x="124" y="1451"/>
                            <a:pt x="125" y="1464"/>
                          </a:cubicBezTo>
                          <a:cubicBezTo>
                            <a:pt x="126" y="1477"/>
                            <a:pt x="127" y="1495"/>
                            <a:pt x="131" y="1506"/>
                          </a:cubicBezTo>
                          <a:cubicBezTo>
                            <a:pt x="135" y="1517"/>
                            <a:pt x="144" y="1521"/>
                            <a:pt x="149" y="1530"/>
                          </a:cubicBezTo>
                          <a:cubicBezTo>
                            <a:pt x="154" y="1539"/>
                            <a:pt x="160" y="1553"/>
                            <a:pt x="164" y="1563"/>
                          </a:cubicBezTo>
                          <a:cubicBezTo>
                            <a:pt x="168" y="1573"/>
                            <a:pt x="171" y="1579"/>
                            <a:pt x="173" y="1590"/>
                          </a:cubicBezTo>
                          <a:cubicBezTo>
                            <a:pt x="175" y="1601"/>
                            <a:pt x="178" y="1616"/>
                            <a:pt x="179" y="1629"/>
                          </a:cubicBezTo>
                          <a:cubicBezTo>
                            <a:pt x="180" y="1642"/>
                            <a:pt x="180" y="1657"/>
                            <a:pt x="182" y="1668"/>
                          </a:cubicBezTo>
                          <a:cubicBezTo>
                            <a:pt x="184" y="1679"/>
                            <a:pt x="190" y="1689"/>
                            <a:pt x="194" y="1698"/>
                          </a:cubicBezTo>
                          <a:cubicBezTo>
                            <a:pt x="198" y="1707"/>
                            <a:pt x="204" y="1714"/>
                            <a:pt x="206" y="1722"/>
                          </a:cubicBezTo>
                          <a:cubicBezTo>
                            <a:pt x="208" y="1730"/>
                            <a:pt x="208" y="1739"/>
                            <a:pt x="209" y="1746"/>
                          </a:cubicBezTo>
                          <a:cubicBezTo>
                            <a:pt x="210" y="1753"/>
                            <a:pt x="208" y="1757"/>
                            <a:pt x="212" y="1764"/>
                          </a:cubicBezTo>
                          <a:cubicBezTo>
                            <a:pt x="216" y="1771"/>
                            <a:pt x="229" y="1779"/>
                            <a:pt x="236" y="1788"/>
                          </a:cubicBezTo>
                          <a:cubicBezTo>
                            <a:pt x="243" y="1797"/>
                            <a:pt x="254" y="1806"/>
                            <a:pt x="254" y="1818"/>
                          </a:cubicBezTo>
                          <a:cubicBezTo>
                            <a:pt x="254" y="1830"/>
                            <a:pt x="250" y="1846"/>
                            <a:pt x="239" y="1860"/>
                          </a:cubicBezTo>
                          <a:cubicBezTo>
                            <a:pt x="228" y="1874"/>
                            <a:pt x="205" y="1889"/>
                            <a:pt x="191" y="1899"/>
                          </a:cubicBezTo>
                          <a:cubicBezTo>
                            <a:pt x="177" y="1909"/>
                            <a:pt x="162" y="1917"/>
                            <a:pt x="152" y="1923"/>
                          </a:cubicBezTo>
                          <a:cubicBezTo>
                            <a:pt x="142" y="1929"/>
                            <a:pt x="136" y="1930"/>
                            <a:pt x="128" y="1935"/>
                          </a:cubicBezTo>
                          <a:cubicBezTo>
                            <a:pt x="120" y="1940"/>
                            <a:pt x="109" y="1948"/>
                            <a:pt x="101" y="1953"/>
                          </a:cubicBezTo>
                          <a:cubicBezTo>
                            <a:pt x="93" y="1958"/>
                            <a:pt x="87" y="1963"/>
                            <a:pt x="80" y="1968"/>
                          </a:cubicBezTo>
                          <a:cubicBezTo>
                            <a:pt x="73" y="1973"/>
                            <a:pt x="63" y="1976"/>
                            <a:pt x="59" y="1983"/>
                          </a:cubicBezTo>
                          <a:cubicBezTo>
                            <a:pt x="55" y="1990"/>
                            <a:pt x="56" y="2005"/>
                            <a:pt x="56" y="2013"/>
                          </a:cubicBezTo>
                          <a:cubicBezTo>
                            <a:pt x="56" y="2021"/>
                            <a:pt x="58" y="2028"/>
                            <a:pt x="56" y="2034"/>
                          </a:cubicBezTo>
                          <a:cubicBezTo>
                            <a:pt x="54" y="2040"/>
                            <a:pt x="48" y="2043"/>
                            <a:pt x="44" y="2049"/>
                          </a:cubicBezTo>
                          <a:cubicBezTo>
                            <a:pt x="40" y="2055"/>
                            <a:pt x="37" y="2064"/>
                            <a:pt x="32" y="2070"/>
                          </a:cubicBezTo>
                          <a:cubicBezTo>
                            <a:pt x="27" y="2076"/>
                            <a:pt x="19" y="2078"/>
                            <a:pt x="14" y="2088"/>
                          </a:cubicBezTo>
                          <a:cubicBezTo>
                            <a:pt x="9" y="2098"/>
                            <a:pt x="4" y="2117"/>
                            <a:pt x="2" y="2130"/>
                          </a:cubicBezTo>
                          <a:cubicBezTo>
                            <a:pt x="0" y="2143"/>
                            <a:pt x="0" y="2157"/>
                            <a:pt x="2" y="2166"/>
                          </a:cubicBezTo>
                          <a:cubicBezTo>
                            <a:pt x="4" y="2175"/>
                            <a:pt x="12" y="2178"/>
                            <a:pt x="14" y="2184"/>
                          </a:cubicBezTo>
                          <a:cubicBezTo>
                            <a:pt x="16" y="2190"/>
                            <a:pt x="18" y="2202"/>
                            <a:pt x="17" y="2202"/>
                          </a:cubicBezTo>
                        </a:path>
                      </a:pathLst>
                    </a:custGeom>
                    <a:noFill/>
                    <a:ln w="9525">
                      <a:solidFill>
                        <a:srgbClr val="7030A0"/>
                      </a:solidFill>
                      <a:round/>
                      <a:headEnd/>
                      <a:tailEnd/>
                    </a:ln>
                  </p:spPr>
                  <p:txBody>
                    <a:bodyPr/>
                    <a:lstStyle/>
                    <a:p>
                      <a:endParaRPr lang="zh-TW" altLang="en-US"/>
                    </a:p>
                  </p:txBody>
                </p:sp>
                <p:sp>
                  <p:nvSpPr>
                    <p:cNvPr id="9916" name="Freeform 802"/>
                    <p:cNvSpPr>
                      <a:spLocks noChangeAspect="1"/>
                    </p:cNvSpPr>
                    <p:nvPr/>
                  </p:nvSpPr>
                  <p:spPr bwMode="auto">
                    <a:xfrm>
                      <a:off x="3234" y="4068"/>
                      <a:ext cx="1500" cy="1853"/>
                    </a:xfrm>
                    <a:custGeom>
                      <a:avLst/>
                      <a:gdLst>
                        <a:gd name="T0" fmla="*/ 306 w 1500"/>
                        <a:gd name="T1" fmla="*/ 213 h 1853"/>
                        <a:gd name="T2" fmla="*/ 252 w 1500"/>
                        <a:gd name="T3" fmla="*/ 297 h 1853"/>
                        <a:gd name="T4" fmla="*/ 198 w 1500"/>
                        <a:gd name="T5" fmla="*/ 369 h 1853"/>
                        <a:gd name="T6" fmla="*/ 150 w 1500"/>
                        <a:gd name="T7" fmla="*/ 438 h 1853"/>
                        <a:gd name="T8" fmla="*/ 138 w 1500"/>
                        <a:gd name="T9" fmla="*/ 498 h 1853"/>
                        <a:gd name="T10" fmla="*/ 141 w 1500"/>
                        <a:gd name="T11" fmla="*/ 588 h 1853"/>
                        <a:gd name="T12" fmla="*/ 120 w 1500"/>
                        <a:gd name="T13" fmla="*/ 675 h 1853"/>
                        <a:gd name="T14" fmla="*/ 111 w 1500"/>
                        <a:gd name="T15" fmla="*/ 729 h 1853"/>
                        <a:gd name="T16" fmla="*/ 96 w 1500"/>
                        <a:gd name="T17" fmla="*/ 792 h 1853"/>
                        <a:gd name="T18" fmla="*/ 36 w 1500"/>
                        <a:gd name="T19" fmla="*/ 837 h 1853"/>
                        <a:gd name="T20" fmla="*/ 3 w 1500"/>
                        <a:gd name="T21" fmla="*/ 885 h 1853"/>
                        <a:gd name="T22" fmla="*/ 24 w 1500"/>
                        <a:gd name="T23" fmla="*/ 960 h 1853"/>
                        <a:gd name="T24" fmla="*/ 51 w 1500"/>
                        <a:gd name="T25" fmla="*/ 1011 h 1853"/>
                        <a:gd name="T26" fmla="*/ 84 w 1500"/>
                        <a:gd name="T27" fmla="*/ 1104 h 1853"/>
                        <a:gd name="T28" fmla="*/ 108 w 1500"/>
                        <a:gd name="T29" fmla="*/ 1161 h 1853"/>
                        <a:gd name="T30" fmla="*/ 138 w 1500"/>
                        <a:gd name="T31" fmla="*/ 1236 h 1853"/>
                        <a:gd name="T32" fmla="*/ 123 w 1500"/>
                        <a:gd name="T33" fmla="*/ 1290 h 1853"/>
                        <a:gd name="T34" fmla="*/ 105 w 1500"/>
                        <a:gd name="T35" fmla="*/ 1329 h 1853"/>
                        <a:gd name="T36" fmla="*/ 111 w 1500"/>
                        <a:gd name="T37" fmla="*/ 1362 h 1853"/>
                        <a:gd name="T38" fmla="*/ 156 w 1500"/>
                        <a:gd name="T39" fmla="*/ 1368 h 1853"/>
                        <a:gd name="T40" fmla="*/ 201 w 1500"/>
                        <a:gd name="T41" fmla="*/ 1365 h 1853"/>
                        <a:gd name="T42" fmla="*/ 243 w 1500"/>
                        <a:gd name="T43" fmla="*/ 1353 h 1853"/>
                        <a:gd name="T44" fmla="*/ 312 w 1500"/>
                        <a:gd name="T45" fmla="*/ 1329 h 1853"/>
                        <a:gd name="T46" fmla="*/ 348 w 1500"/>
                        <a:gd name="T47" fmla="*/ 1320 h 1853"/>
                        <a:gd name="T48" fmla="*/ 393 w 1500"/>
                        <a:gd name="T49" fmla="*/ 1386 h 1853"/>
                        <a:gd name="T50" fmla="*/ 405 w 1500"/>
                        <a:gd name="T51" fmla="*/ 1467 h 1853"/>
                        <a:gd name="T52" fmla="*/ 393 w 1500"/>
                        <a:gd name="T53" fmla="*/ 1524 h 1853"/>
                        <a:gd name="T54" fmla="*/ 375 w 1500"/>
                        <a:gd name="T55" fmla="*/ 1581 h 1853"/>
                        <a:gd name="T56" fmla="*/ 366 w 1500"/>
                        <a:gd name="T57" fmla="*/ 1626 h 1853"/>
                        <a:gd name="T58" fmla="*/ 426 w 1500"/>
                        <a:gd name="T59" fmla="*/ 1668 h 1853"/>
                        <a:gd name="T60" fmla="*/ 477 w 1500"/>
                        <a:gd name="T61" fmla="*/ 1710 h 1853"/>
                        <a:gd name="T62" fmla="*/ 519 w 1500"/>
                        <a:gd name="T63" fmla="*/ 1770 h 1853"/>
                        <a:gd name="T64" fmla="*/ 558 w 1500"/>
                        <a:gd name="T65" fmla="*/ 1830 h 1853"/>
                        <a:gd name="T66" fmla="*/ 600 w 1500"/>
                        <a:gd name="T67" fmla="*/ 1851 h 1853"/>
                        <a:gd name="T68" fmla="*/ 669 w 1500"/>
                        <a:gd name="T69" fmla="*/ 1827 h 1853"/>
                        <a:gd name="T70" fmla="*/ 771 w 1500"/>
                        <a:gd name="T71" fmla="*/ 1815 h 1853"/>
                        <a:gd name="T72" fmla="*/ 828 w 1500"/>
                        <a:gd name="T73" fmla="*/ 1776 h 1853"/>
                        <a:gd name="T74" fmla="*/ 870 w 1500"/>
                        <a:gd name="T75" fmla="*/ 1662 h 1853"/>
                        <a:gd name="T76" fmla="*/ 888 w 1500"/>
                        <a:gd name="T77" fmla="*/ 1575 h 1853"/>
                        <a:gd name="T78" fmla="*/ 930 w 1500"/>
                        <a:gd name="T79" fmla="*/ 1455 h 1853"/>
                        <a:gd name="T80" fmla="*/ 984 w 1500"/>
                        <a:gd name="T81" fmla="*/ 1347 h 1853"/>
                        <a:gd name="T82" fmla="*/ 1050 w 1500"/>
                        <a:gd name="T83" fmla="*/ 1251 h 1853"/>
                        <a:gd name="T84" fmla="*/ 1110 w 1500"/>
                        <a:gd name="T85" fmla="*/ 1161 h 1853"/>
                        <a:gd name="T86" fmla="*/ 1143 w 1500"/>
                        <a:gd name="T87" fmla="*/ 1071 h 1853"/>
                        <a:gd name="T88" fmla="*/ 1164 w 1500"/>
                        <a:gd name="T89" fmla="*/ 978 h 1853"/>
                        <a:gd name="T90" fmla="*/ 1164 w 1500"/>
                        <a:gd name="T91" fmla="*/ 891 h 1853"/>
                        <a:gd name="T92" fmla="*/ 1185 w 1500"/>
                        <a:gd name="T93" fmla="*/ 822 h 1853"/>
                        <a:gd name="T94" fmla="*/ 1197 w 1500"/>
                        <a:gd name="T95" fmla="*/ 759 h 1853"/>
                        <a:gd name="T96" fmla="*/ 1200 w 1500"/>
                        <a:gd name="T97" fmla="*/ 708 h 1853"/>
                        <a:gd name="T98" fmla="*/ 1260 w 1500"/>
                        <a:gd name="T99" fmla="*/ 672 h 1853"/>
                        <a:gd name="T100" fmla="*/ 1320 w 1500"/>
                        <a:gd name="T101" fmla="*/ 576 h 1853"/>
                        <a:gd name="T102" fmla="*/ 1335 w 1500"/>
                        <a:gd name="T103" fmla="*/ 525 h 1853"/>
                        <a:gd name="T104" fmla="*/ 1368 w 1500"/>
                        <a:gd name="T105" fmla="*/ 489 h 1853"/>
                        <a:gd name="T106" fmla="*/ 1377 w 1500"/>
                        <a:gd name="T107" fmla="*/ 438 h 1853"/>
                        <a:gd name="T108" fmla="*/ 1383 w 1500"/>
                        <a:gd name="T109" fmla="*/ 342 h 1853"/>
                        <a:gd name="T110" fmla="*/ 1422 w 1500"/>
                        <a:gd name="T111" fmla="*/ 225 h 1853"/>
                        <a:gd name="T112" fmla="*/ 1449 w 1500"/>
                        <a:gd name="T113" fmla="*/ 84 h 1853"/>
                        <a:gd name="T114" fmla="*/ 1500 w 1500"/>
                        <a:gd name="T115" fmla="*/ 0 h 185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500"/>
                        <a:gd name="T175" fmla="*/ 0 h 1853"/>
                        <a:gd name="T176" fmla="*/ 1500 w 1500"/>
                        <a:gd name="T177" fmla="*/ 1853 h 185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500" h="1853">
                          <a:moveTo>
                            <a:pt x="303" y="186"/>
                          </a:moveTo>
                          <a:cubicBezTo>
                            <a:pt x="306" y="195"/>
                            <a:pt x="310" y="205"/>
                            <a:pt x="306" y="213"/>
                          </a:cubicBezTo>
                          <a:cubicBezTo>
                            <a:pt x="302" y="221"/>
                            <a:pt x="289" y="220"/>
                            <a:pt x="280" y="234"/>
                          </a:cubicBezTo>
                          <a:cubicBezTo>
                            <a:pt x="271" y="248"/>
                            <a:pt x="261" y="283"/>
                            <a:pt x="252" y="297"/>
                          </a:cubicBezTo>
                          <a:cubicBezTo>
                            <a:pt x="243" y="311"/>
                            <a:pt x="237" y="309"/>
                            <a:pt x="228" y="321"/>
                          </a:cubicBezTo>
                          <a:cubicBezTo>
                            <a:pt x="219" y="333"/>
                            <a:pt x="207" y="356"/>
                            <a:pt x="198" y="369"/>
                          </a:cubicBezTo>
                          <a:cubicBezTo>
                            <a:pt x="189" y="382"/>
                            <a:pt x="185" y="388"/>
                            <a:pt x="177" y="399"/>
                          </a:cubicBezTo>
                          <a:cubicBezTo>
                            <a:pt x="169" y="410"/>
                            <a:pt x="157" y="428"/>
                            <a:pt x="150" y="438"/>
                          </a:cubicBezTo>
                          <a:cubicBezTo>
                            <a:pt x="143" y="448"/>
                            <a:pt x="134" y="449"/>
                            <a:pt x="132" y="459"/>
                          </a:cubicBezTo>
                          <a:cubicBezTo>
                            <a:pt x="130" y="469"/>
                            <a:pt x="138" y="484"/>
                            <a:pt x="138" y="498"/>
                          </a:cubicBezTo>
                          <a:cubicBezTo>
                            <a:pt x="138" y="512"/>
                            <a:pt x="134" y="531"/>
                            <a:pt x="135" y="546"/>
                          </a:cubicBezTo>
                          <a:cubicBezTo>
                            <a:pt x="136" y="561"/>
                            <a:pt x="140" y="574"/>
                            <a:pt x="141" y="588"/>
                          </a:cubicBezTo>
                          <a:cubicBezTo>
                            <a:pt x="142" y="602"/>
                            <a:pt x="147" y="616"/>
                            <a:pt x="144" y="630"/>
                          </a:cubicBezTo>
                          <a:cubicBezTo>
                            <a:pt x="141" y="644"/>
                            <a:pt x="126" y="663"/>
                            <a:pt x="120" y="675"/>
                          </a:cubicBezTo>
                          <a:cubicBezTo>
                            <a:pt x="114" y="687"/>
                            <a:pt x="112" y="693"/>
                            <a:pt x="111" y="702"/>
                          </a:cubicBezTo>
                          <a:cubicBezTo>
                            <a:pt x="110" y="711"/>
                            <a:pt x="111" y="720"/>
                            <a:pt x="111" y="729"/>
                          </a:cubicBezTo>
                          <a:cubicBezTo>
                            <a:pt x="111" y="738"/>
                            <a:pt x="110" y="749"/>
                            <a:pt x="108" y="759"/>
                          </a:cubicBezTo>
                          <a:cubicBezTo>
                            <a:pt x="106" y="769"/>
                            <a:pt x="102" y="784"/>
                            <a:pt x="96" y="792"/>
                          </a:cubicBezTo>
                          <a:cubicBezTo>
                            <a:pt x="90" y="800"/>
                            <a:pt x="79" y="803"/>
                            <a:pt x="69" y="810"/>
                          </a:cubicBezTo>
                          <a:cubicBezTo>
                            <a:pt x="59" y="817"/>
                            <a:pt x="45" y="830"/>
                            <a:pt x="36" y="837"/>
                          </a:cubicBezTo>
                          <a:cubicBezTo>
                            <a:pt x="27" y="844"/>
                            <a:pt x="20" y="847"/>
                            <a:pt x="15" y="855"/>
                          </a:cubicBezTo>
                          <a:cubicBezTo>
                            <a:pt x="10" y="863"/>
                            <a:pt x="5" y="876"/>
                            <a:pt x="3" y="885"/>
                          </a:cubicBezTo>
                          <a:cubicBezTo>
                            <a:pt x="1" y="894"/>
                            <a:pt x="0" y="900"/>
                            <a:pt x="3" y="912"/>
                          </a:cubicBezTo>
                          <a:cubicBezTo>
                            <a:pt x="6" y="924"/>
                            <a:pt x="20" y="947"/>
                            <a:pt x="24" y="960"/>
                          </a:cubicBezTo>
                          <a:cubicBezTo>
                            <a:pt x="28" y="973"/>
                            <a:pt x="26" y="982"/>
                            <a:pt x="30" y="990"/>
                          </a:cubicBezTo>
                          <a:cubicBezTo>
                            <a:pt x="34" y="998"/>
                            <a:pt x="45" y="998"/>
                            <a:pt x="51" y="1011"/>
                          </a:cubicBezTo>
                          <a:cubicBezTo>
                            <a:pt x="57" y="1024"/>
                            <a:pt x="64" y="1053"/>
                            <a:pt x="69" y="1068"/>
                          </a:cubicBezTo>
                          <a:cubicBezTo>
                            <a:pt x="74" y="1083"/>
                            <a:pt x="79" y="1094"/>
                            <a:pt x="84" y="1104"/>
                          </a:cubicBezTo>
                          <a:cubicBezTo>
                            <a:pt x="89" y="1114"/>
                            <a:pt x="98" y="1122"/>
                            <a:pt x="102" y="1131"/>
                          </a:cubicBezTo>
                          <a:cubicBezTo>
                            <a:pt x="106" y="1140"/>
                            <a:pt x="104" y="1150"/>
                            <a:pt x="108" y="1161"/>
                          </a:cubicBezTo>
                          <a:cubicBezTo>
                            <a:pt x="112" y="1172"/>
                            <a:pt x="121" y="1185"/>
                            <a:pt x="126" y="1197"/>
                          </a:cubicBezTo>
                          <a:cubicBezTo>
                            <a:pt x="131" y="1209"/>
                            <a:pt x="136" y="1225"/>
                            <a:pt x="138" y="1236"/>
                          </a:cubicBezTo>
                          <a:cubicBezTo>
                            <a:pt x="140" y="1247"/>
                            <a:pt x="140" y="1257"/>
                            <a:pt x="138" y="1266"/>
                          </a:cubicBezTo>
                          <a:cubicBezTo>
                            <a:pt x="136" y="1275"/>
                            <a:pt x="127" y="1283"/>
                            <a:pt x="123" y="1290"/>
                          </a:cubicBezTo>
                          <a:cubicBezTo>
                            <a:pt x="119" y="1297"/>
                            <a:pt x="114" y="1302"/>
                            <a:pt x="111" y="1308"/>
                          </a:cubicBezTo>
                          <a:cubicBezTo>
                            <a:pt x="108" y="1314"/>
                            <a:pt x="107" y="1322"/>
                            <a:pt x="105" y="1329"/>
                          </a:cubicBezTo>
                          <a:cubicBezTo>
                            <a:pt x="103" y="1336"/>
                            <a:pt x="98" y="1342"/>
                            <a:pt x="99" y="1347"/>
                          </a:cubicBezTo>
                          <a:cubicBezTo>
                            <a:pt x="100" y="1352"/>
                            <a:pt x="104" y="1361"/>
                            <a:pt x="111" y="1362"/>
                          </a:cubicBezTo>
                          <a:cubicBezTo>
                            <a:pt x="118" y="1363"/>
                            <a:pt x="134" y="1355"/>
                            <a:pt x="141" y="1356"/>
                          </a:cubicBezTo>
                          <a:cubicBezTo>
                            <a:pt x="148" y="1357"/>
                            <a:pt x="150" y="1366"/>
                            <a:pt x="156" y="1368"/>
                          </a:cubicBezTo>
                          <a:cubicBezTo>
                            <a:pt x="162" y="1370"/>
                            <a:pt x="173" y="1371"/>
                            <a:pt x="180" y="1371"/>
                          </a:cubicBezTo>
                          <a:cubicBezTo>
                            <a:pt x="187" y="1371"/>
                            <a:pt x="194" y="1368"/>
                            <a:pt x="201" y="1365"/>
                          </a:cubicBezTo>
                          <a:cubicBezTo>
                            <a:pt x="208" y="1362"/>
                            <a:pt x="215" y="1355"/>
                            <a:pt x="222" y="1353"/>
                          </a:cubicBezTo>
                          <a:cubicBezTo>
                            <a:pt x="229" y="1351"/>
                            <a:pt x="233" y="1355"/>
                            <a:pt x="243" y="1353"/>
                          </a:cubicBezTo>
                          <a:cubicBezTo>
                            <a:pt x="253" y="1351"/>
                            <a:pt x="269" y="1345"/>
                            <a:pt x="280" y="1341"/>
                          </a:cubicBezTo>
                          <a:cubicBezTo>
                            <a:pt x="291" y="1337"/>
                            <a:pt x="304" y="1332"/>
                            <a:pt x="312" y="1329"/>
                          </a:cubicBezTo>
                          <a:cubicBezTo>
                            <a:pt x="320" y="1326"/>
                            <a:pt x="324" y="1324"/>
                            <a:pt x="330" y="1323"/>
                          </a:cubicBezTo>
                          <a:cubicBezTo>
                            <a:pt x="336" y="1322"/>
                            <a:pt x="342" y="1315"/>
                            <a:pt x="348" y="1320"/>
                          </a:cubicBezTo>
                          <a:cubicBezTo>
                            <a:pt x="354" y="1325"/>
                            <a:pt x="356" y="1342"/>
                            <a:pt x="363" y="1353"/>
                          </a:cubicBezTo>
                          <a:cubicBezTo>
                            <a:pt x="370" y="1364"/>
                            <a:pt x="385" y="1377"/>
                            <a:pt x="393" y="1386"/>
                          </a:cubicBezTo>
                          <a:cubicBezTo>
                            <a:pt x="401" y="1395"/>
                            <a:pt x="409" y="1397"/>
                            <a:pt x="411" y="1410"/>
                          </a:cubicBezTo>
                          <a:cubicBezTo>
                            <a:pt x="413" y="1423"/>
                            <a:pt x="406" y="1451"/>
                            <a:pt x="405" y="1467"/>
                          </a:cubicBezTo>
                          <a:cubicBezTo>
                            <a:pt x="404" y="1483"/>
                            <a:pt x="404" y="1497"/>
                            <a:pt x="402" y="1506"/>
                          </a:cubicBezTo>
                          <a:cubicBezTo>
                            <a:pt x="400" y="1515"/>
                            <a:pt x="396" y="1516"/>
                            <a:pt x="393" y="1524"/>
                          </a:cubicBezTo>
                          <a:cubicBezTo>
                            <a:pt x="390" y="1532"/>
                            <a:pt x="384" y="1545"/>
                            <a:pt x="381" y="1554"/>
                          </a:cubicBezTo>
                          <a:cubicBezTo>
                            <a:pt x="378" y="1563"/>
                            <a:pt x="376" y="1572"/>
                            <a:pt x="375" y="1581"/>
                          </a:cubicBezTo>
                          <a:cubicBezTo>
                            <a:pt x="374" y="1590"/>
                            <a:pt x="373" y="1601"/>
                            <a:pt x="372" y="1608"/>
                          </a:cubicBezTo>
                          <a:cubicBezTo>
                            <a:pt x="371" y="1615"/>
                            <a:pt x="365" y="1620"/>
                            <a:pt x="366" y="1626"/>
                          </a:cubicBezTo>
                          <a:cubicBezTo>
                            <a:pt x="367" y="1632"/>
                            <a:pt x="371" y="1640"/>
                            <a:pt x="381" y="1647"/>
                          </a:cubicBezTo>
                          <a:cubicBezTo>
                            <a:pt x="391" y="1654"/>
                            <a:pt x="412" y="1660"/>
                            <a:pt x="426" y="1668"/>
                          </a:cubicBezTo>
                          <a:cubicBezTo>
                            <a:pt x="440" y="1676"/>
                            <a:pt x="454" y="1685"/>
                            <a:pt x="462" y="1692"/>
                          </a:cubicBezTo>
                          <a:cubicBezTo>
                            <a:pt x="470" y="1699"/>
                            <a:pt x="469" y="1702"/>
                            <a:pt x="477" y="1710"/>
                          </a:cubicBezTo>
                          <a:cubicBezTo>
                            <a:pt x="485" y="1718"/>
                            <a:pt x="506" y="1733"/>
                            <a:pt x="513" y="1743"/>
                          </a:cubicBezTo>
                          <a:cubicBezTo>
                            <a:pt x="520" y="1753"/>
                            <a:pt x="515" y="1760"/>
                            <a:pt x="519" y="1770"/>
                          </a:cubicBezTo>
                          <a:cubicBezTo>
                            <a:pt x="523" y="1780"/>
                            <a:pt x="534" y="1793"/>
                            <a:pt x="540" y="1803"/>
                          </a:cubicBezTo>
                          <a:cubicBezTo>
                            <a:pt x="546" y="1813"/>
                            <a:pt x="553" y="1823"/>
                            <a:pt x="558" y="1830"/>
                          </a:cubicBezTo>
                          <a:cubicBezTo>
                            <a:pt x="563" y="1837"/>
                            <a:pt x="566" y="1845"/>
                            <a:pt x="573" y="1848"/>
                          </a:cubicBezTo>
                          <a:cubicBezTo>
                            <a:pt x="580" y="1851"/>
                            <a:pt x="588" y="1853"/>
                            <a:pt x="600" y="1851"/>
                          </a:cubicBezTo>
                          <a:cubicBezTo>
                            <a:pt x="612" y="1849"/>
                            <a:pt x="634" y="1840"/>
                            <a:pt x="645" y="1836"/>
                          </a:cubicBezTo>
                          <a:cubicBezTo>
                            <a:pt x="656" y="1832"/>
                            <a:pt x="658" y="1829"/>
                            <a:pt x="669" y="1827"/>
                          </a:cubicBezTo>
                          <a:cubicBezTo>
                            <a:pt x="680" y="1825"/>
                            <a:pt x="697" y="1823"/>
                            <a:pt x="714" y="1821"/>
                          </a:cubicBezTo>
                          <a:cubicBezTo>
                            <a:pt x="731" y="1819"/>
                            <a:pt x="756" y="1818"/>
                            <a:pt x="771" y="1815"/>
                          </a:cubicBezTo>
                          <a:cubicBezTo>
                            <a:pt x="786" y="1812"/>
                            <a:pt x="795" y="1809"/>
                            <a:pt x="804" y="1803"/>
                          </a:cubicBezTo>
                          <a:cubicBezTo>
                            <a:pt x="813" y="1797"/>
                            <a:pt x="822" y="1786"/>
                            <a:pt x="828" y="1776"/>
                          </a:cubicBezTo>
                          <a:cubicBezTo>
                            <a:pt x="834" y="1766"/>
                            <a:pt x="833" y="1762"/>
                            <a:pt x="840" y="1743"/>
                          </a:cubicBezTo>
                          <a:cubicBezTo>
                            <a:pt x="847" y="1724"/>
                            <a:pt x="864" y="1685"/>
                            <a:pt x="870" y="1662"/>
                          </a:cubicBezTo>
                          <a:cubicBezTo>
                            <a:pt x="876" y="1639"/>
                            <a:pt x="873" y="1620"/>
                            <a:pt x="876" y="1605"/>
                          </a:cubicBezTo>
                          <a:cubicBezTo>
                            <a:pt x="879" y="1590"/>
                            <a:pt x="880" y="1591"/>
                            <a:pt x="888" y="1575"/>
                          </a:cubicBezTo>
                          <a:cubicBezTo>
                            <a:pt x="896" y="1559"/>
                            <a:pt x="917" y="1526"/>
                            <a:pt x="924" y="1506"/>
                          </a:cubicBezTo>
                          <a:cubicBezTo>
                            <a:pt x="931" y="1486"/>
                            <a:pt x="923" y="1473"/>
                            <a:pt x="930" y="1455"/>
                          </a:cubicBezTo>
                          <a:cubicBezTo>
                            <a:pt x="937" y="1437"/>
                            <a:pt x="957" y="1416"/>
                            <a:pt x="966" y="1398"/>
                          </a:cubicBezTo>
                          <a:cubicBezTo>
                            <a:pt x="975" y="1380"/>
                            <a:pt x="975" y="1365"/>
                            <a:pt x="984" y="1347"/>
                          </a:cubicBezTo>
                          <a:cubicBezTo>
                            <a:pt x="993" y="1329"/>
                            <a:pt x="1012" y="1306"/>
                            <a:pt x="1023" y="1290"/>
                          </a:cubicBezTo>
                          <a:cubicBezTo>
                            <a:pt x="1034" y="1274"/>
                            <a:pt x="1040" y="1265"/>
                            <a:pt x="1050" y="1251"/>
                          </a:cubicBezTo>
                          <a:cubicBezTo>
                            <a:pt x="1060" y="1237"/>
                            <a:pt x="1070" y="1221"/>
                            <a:pt x="1080" y="1206"/>
                          </a:cubicBezTo>
                          <a:cubicBezTo>
                            <a:pt x="1090" y="1191"/>
                            <a:pt x="1102" y="1173"/>
                            <a:pt x="1110" y="1161"/>
                          </a:cubicBezTo>
                          <a:cubicBezTo>
                            <a:pt x="1118" y="1149"/>
                            <a:pt x="1120" y="1149"/>
                            <a:pt x="1125" y="1134"/>
                          </a:cubicBezTo>
                          <a:cubicBezTo>
                            <a:pt x="1130" y="1119"/>
                            <a:pt x="1139" y="1088"/>
                            <a:pt x="1143" y="1071"/>
                          </a:cubicBezTo>
                          <a:cubicBezTo>
                            <a:pt x="1147" y="1054"/>
                            <a:pt x="1146" y="1044"/>
                            <a:pt x="1149" y="1029"/>
                          </a:cubicBezTo>
                          <a:cubicBezTo>
                            <a:pt x="1152" y="1014"/>
                            <a:pt x="1162" y="995"/>
                            <a:pt x="1164" y="978"/>
                          </a:cubicBezTo>
                          <a:cubicBezTo>
                            <a:pt x="1166" y="961"/>
                            <a:pt x="1164" y="941"/>
                            <a:pt x="1164" y="927"/>
                          </a:cubicBezTo>
                          <a:cubicBezTo>
                            <a:pt x="1164" y="913"/>
                            <a:pt x="1162" y="899"/>
                            <a:pt x="1164" y="891"/>
                          </a:cubicBezTo>
                          <a:cubicBezTo>
                            <a:pt x="1166" y="883"/>
                            <a:pt x="1176" y="887"/>
                            <a:pt x="1179" y="876"/>
                          </a:cubicBezTo>
                          <a:cubicBezTo>
                            <a:pt x="1182" y="865"/>
                            <a:pt x="1182" y="837"/>
                            <a:pt x="1185" y="822"/>
                          </a:cubicBezTo>
                          <a:cubicBezTo>
                            <a:pt x="1188" y="807"/>
                            <a:pt x="1195" y="793"/>
                            <a:pt x="1197" y="783"/>
                          </a:cubicBezTo>
                          <a:cubicBezTo>
                            <a:pt x="1199" y="773"/>
                            <a:pt x="1198" y="767"/>
                            <a:pt x="1197" y="759"/>
                          </a:cubicBezTo>
                          <a:cubicBezTo>
                            <a:pt x="1196" y="751"/>
                            <a:pt x="1194" y="743"/>
                            <a:pt x="1194" y="735"/>
                          </a:cubicBezTo>
                          <a:cubicBezTo>
                            <a:pt x="1194" y="727"/>
                            <a:pt x="1193" y="715"/>
                            <a:pt x="1200" y="708"/>
                          </a:cubicBezTo>
                          <a:cubicBezTo>
                            <a:pt x="1207" y="701"/>
                            <a:pt x="1226" y="699"/>
                            <a:pt x="1236" y="693"/>
                          </a:cubicBezTo>
                          <a:cubicBezTo>
                            <a:pt x="1246" y="687"/>
                            <a:pt x="1251" y="684"/>
                            <a:pt x="1260" y="672"/>
                          </a:cubicBezTo>
                          <a:cubicBezTo>
                            <a:pt x="1269" y="660"/>
                            <a:pt x="1280" y="634"/>
                            <a:pt x="1290" y="618"/>
                          </a:cubicBezTo>
                          <a:cubicBezTo>
                            <a:pt x="1300" y="602"/>
                            <a:pt x="1312" y="588"/>
                            <a:pt x="1320" y="576"/>
                          </a:cubicBezTo>
                          <a:cubicBezTo>
                            <a:pt x="1328" y="564"/>
                            <a:pt x="1333" y="554"/>
                            <a:pt x="1335" y="546"/>
                          </a:cubicBezTo>
                          <a:cubicBezTo>
                            <a:pt x="1337" y="538"/>
                            <a:pt x="1333" y="532"/>
                            <a:pt x="1335" y="525"/>
                          </a:cubicBezTo>
                          <a:cubicBezTo>
                            <a:pt x="1337" y="518"/>
                            <a:pt x="1342" y="513"/>
                            <a:pt x="1347" y="507"/>
                          </a:cubicBezTo>
                          <a:cubicBezTo>
                            <a:pt x="1352" y="501"/>
                            <a:pt x="1360" y="496"/>
                            <a:pt x="1368" y="489"/>
                          </a:cubicBezTo>
                          <a:cubicBezTo>
                            <a:pt x="1376" y="482"/>
                            <a:pt x="1394" y="474"/>
                            <a:pt x="1395" y="465"/>
                          </a:cubicBezTo>
                          <a:cubicBezTo>
                            <a:pt x="1396" y="456"/>
                            <a:pt x="1382" y="447"/>
                            <a:pt x="1377" y="438"/>
                          </a:cubicBezTo>
                          <a:cubicBezTo>
                            <a:pt x="1372" y="429"/>
                            <a:pt x="1367" y="427"/>
                            <a:pt x="1368" y="411"/>
                          </a:cubicBezTo>
                          <a:cubicBezTo>
                            <a:pt x="1369" y="395"/>
                            <a:pt x="1376" y="365"/>
                            <a:pt x="1383" y="342"/>
                          </a:cubicBezTo>
                          <a:cubicBezTo>
                            <a:pt x="1390" y="319"/>
                            <a:pt x="1404" y="289"/>
                            <a:pt x="1410" y="270"/>
                          </a:cubicBezTo>
                          <a:cubicBezTo>
                            <a:pt x="1416" y="251"/>
                            <a:pt x="1416" y="239"/>
                            <a:pt x="1422" y="225"/>
                          </a:cubicBezTo>
                          <a:cubicBezTo>
                            <a:pt x="1428" y="211"/>
                            <a:pt x="1439" y="209"/>
                            <a:pt x="1443" y="186"/>
                          </a:cubicBezTo>
                          <a:cubicBezTo>
                            <a:pt x="1447" y="163"/>
                            <a:pt x="1446" y="106"/>
                            <a:pt x="1449" y="84"/>
                          </a:cubicBezTo>
                          <a:cubicBezTo>
                            <a:pt x="1452" y="62"/>
                            <a:pt x="1456" y="65"/>
                            <a:pt x="1464" y="51"/>
                          </a:cubicBezTo>
                          <a:cubicBezTo>
                            <a:pt x="1472" y="37"/>
                            <a:pt x="1486" y="18"/>
                            <a:pt x="1500" y="0"/>
                          </a:cubicBezTo>
                        </a:path>
                      </a:pathLst>
                    </a:custGeom>
                    <a:noFill/>
                    <a:ln w="9525">
                      <a:solidFill>
                        <a:srgbClr val="7030A0"/>
                      </a:solidFill>
                      <a:round/>
                      <a:headEnd/>
                      <a:tailEnd/>
                    </a:ln>
                  </p:spPr>
                  <p:txBody>
                    <a:bodyPr/>
                    <a:lstStyle/>
                    <a:p>
                      <a:endParaRPr lang="zh-TW" altLang="en-US"/>
                    </a:p>
                  </p:txBody>
                </p:sp>
                <p:sp>
                  <p:nvSpPr>
                    <p:cNvPr id="9917" name="Freeform 803"/>
                    <p:cNvSpPr>
                      <a:spLocks noChangeAspect="1"/>
                    </p:cNvSpPr>
                    <p:nvPr/>
                  </p:nvSpPr>
                  <p:spPr bwMode="auto">
                    <a:xfrm>
                      <a:off x="4728" y="2045"/>
                      <a:ext cx="654" cy="2023"/>
                    </a:xfrm>
                    <a:custGeom>
                      <a:avLst/>
                      <a:gdLst>
                        <a:gd name="T0" fmla="*/ 6 w 654"/>
                        <a:gd name="T1" fmla="*/ 1999 h 2023"/>
                        <a:gd name="T2" fmla="*/ 6 w 654"/>
                        <a:gd name="T3" fmla="*/ 1930 h 2023"/>
                        <a:gd name="T4" fmla="*/ 66 w 654"/>
                        <a:gd name="T5" fmla="*/ 1801 h 2023"/>
                        <a:gd name="T6" fmla="*/ 105 w 654"/>
                        <a:gd name="T7" fmla="*/ 1738 h 2023"/>
                        <a:gd name="T8" fmla="*/ 135 w 654"/>
                        <a:gd name="T9" fmla="*/ 1663 h 2023"/>
                        <a:gd name="T10" fmla="*/ 174 w 654"/>
                        <a:gd name="T11" fmla="*/ 1618 h 2023"/>
                        <a:gd name="T12" fmla="*/ 210 w 654"/>
                        <a:gd name="T13" fmla="*/ 1585 h 2023"/>
                        <a:gd name="T14" fmla="*/ 246 w 654"/>
                        <a:gd name="T15" fmla="*/ 1543 h 2023"/>
                        <a:gd name="T16" fmla="*/ 225 w 654"/>
                        <a:gd name="T17" fmla="*/ 1459 h 2023"/>
                        <a:gd name="T18" fmla="*/ 264 w 654"/>
                        <a:gd name="T19" fmla="*/ 1366 h 2023"/>
                        <a:gd name="T20" fmla="*/ 294 w 654"/>
                        <a:gd name="T21" fmla="*/ 1291 h 2023"/>
                        <a:gd name="T22" fmla="*/ 294 w 654"/>
                        <a:gd name="T23" fmla="*/ 1240 h 2023"/>
                        <a:gd name="T24" fmla="*/ 363 w 654"/>
                        <a:gd name="T25" fmla="*/ 1174 h 2023"/>
                        <a:gd name="T26" fmla="*/ 417 w 654"/>
                        <a:gd name="T27" fmla="*/ 1120 h 2023"/>
                        <a:gd name="T28" fmla="*/ 429 w 654"/>
                        <a:gd name="T29" fmla="*/ 1051 h 2023"/>
                        <a:gd name="T30" fmla="*/ 453 w 654"/>
                        <a:gd name="T31" fmla="*/ 967 h 2023"/>
                        <a:gd name="T32" fmla="*/ 444 w 654"/>
                        <a:gd name="T33" fmla="*/ 913 h 2023"/>
                        <a:gd name="T34" fmla="*/ 465 w 654"/>
                        <a:gd name="T35" fmla="*/ 886 h 2023"/>
                        <a:gd name="T36" fmla="*/ 507 w 654"/>
                        <a:gd name="T37" fmla="*/ 805 h 2023"/>
                        <a:gd name="T38" fmla="*/ 510 w 654"/>
                        <a:gd name="T39" fmla="*/ 727 h 2023"/>
                        <a:gd name="T40" fmla="*/ 495 w 654"/>
                        <a:gd name="T41" fmla="*/ 676 h 2023"/>
                        <a:gd name="T42" fmla="*/ 447 w 654"/>
                        <a:gd name="T43" fmla="*/ 628 h 2023"/>
                        <a:gd name="T44" fmla="*/ 417 w 654"/>
                        <a:gd name="T45" fmla="*/ 550 h 2023"/>
                        <a:gd name="T46" fmla="*/ 411 w 654"/>
                        <a:gd name="T47" fmla="*/ 481 h 2023"/>
                        <a:gd name="T48" fmla="*/ 417 w 654"/>
                        <a:gd name="T49" fmla="*/ 412 h 2023"/>
                        <a:gd name="T50" fmla="*/ 468 w 654"/>
                        <a:gd name="T51" fmla="*/ 364 h 2023"/>
                        <a:gd name="T52" fmla="*/ 510 w 654"/>
                        <a:gd name="T53" fmla="*/ 298 h 2023"/>
                        <a:gd name="T54" fmla="*/ 552 w 654"/>
                        <a:gd name="T55" fmla="*/ 238 h 2023"/>
                        <a:gd name="T56" fmla="*/ 582 w 654"/>
                        <a:gd name="T57" fmla="*/ 190 h 2023"/>
                        <a:gd name="T58" fmla="*/ 651 w 654"/>
                        <a:gd name="T59" fmla="*/ 175 h 2023"/>
                        <a:gd name="T60" fmla="*/ 636 w 654"/>
                        <a:gd name="T61" fmla="*/ 130 h 2023"/>
                        <a:gd name="T62" fmla="*/ 570 w 654"/>
                        <a:gd name="T63" fmla="*/ 121 h 2023"/>
                        <a:gd name="T64" fmla="*/ 501 w 654"/>
                        <a:gd name="T65" fmla="*/ 82 h 2023"/>
                        <a:gd name="T66" fmla="*/ 471 w 654"/>
                        <a:gd name="T67" fmla="*/ 52 h 2023"/>
                        <a:gd name="T68" fmla="*/ 453 w 654"/>
                        <a:gd name="T69" fmla="*/ 7 h 2023"/>
                        <a:gd name="T70" fmla="*/ 396 w 654"/>
                        <a:gd name="T71" fmla="*/ 7 h 202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54"/>
                        <a:gd name="T109" fmla="*/ 0 h 2023"/>
                        <a:gd name="T110" fmla="*/ 654 w 654"/>
                        <a:gd name="T111" fmla="*/ 2023 h 202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54" h="2023">
                          <a:moveTo>
                            <a:pt x="6" y="2023"/>
                          </a:moveTo>
                          <a:cubicBezTo>
                            <a:pt x="6" y="2016"/>
                            <a:pt x="6" y="2009"/>
                            <a:pt x="6" y="1999"/>
                          </a:cubicBezTo>
                          <a:cubicBezTo>
                            <a:pt x="6" y="1989"/>
                            <a:pt x="6" y="1974"/>
                            <a:pt x="6" y="1963"/>
                          </a:cubicBezTo>
                          <a:cubicBezTo>
                            <a:pt x="6" y="1952"/>
                            <a:pt x="0" y="1948"/>
                            <a:pt x="6" y="1930"/>
                          </a:cubicBezTo>
                          <a:cubicBezTo>
                            <a:pt x="12" y="1912"/>
                            <a:pt x="35" y="1876"/>
                            <a:pt x="45" y="1855"/>
                          </a:cubicBezTo>
                          <a:cubicBezTo>
                            <a:pt x="55" y="1834"/>
                            <a:pt x="59" y="1816"/>
                            <a:pt x="66" y="1801"/>
                          </a:cubicBezTo>
                          <a:cubicBezTo>
                            <a:pt x="73" y="1786"/>
                            <a:pt x="80" y="1773"/>
                            <a:pt x="87" y="1762"/>
                          </a:cubicBezTo>
                          <a:cubicBezTo>
                            <a:pt x="94" y="1751"/>
                            <a:pt x="98" y="1749"/>
                            <a:pt x="105" y="1738"/>
                          </a:cubicBezTo>
                          <a:cubicBezTo>
                            <a:pt x="112" y="1727"/>
                            <a:pt x="121" y="1711"/>
                            <a:pt x="126" y="1699"/>
                          </a:cubicBezTo>
                          <a:cubicBezTo>
                            <a:pt x="131" y="1687"/>
                            <a:pt x="131" y="1672"/>
                            <a:pt x="135" y="1663"/>
                          </a:cubicBezTo>
                          <a:cubicBezTo>
                            <a:pt x="139" y="1654"/>
                            <a:pt x="144" y="1652"/>
                            <a:pt x="150" y="1645"/>
                          </a:cubicBezTo>
                          <a:cubicBezTo>
                            <a:pt x="156" y="1638"/>
                            <a:pt x="168" y="1625"/>
                            <a:pt x="174" y="1618"/>
                          </a:cubicBezTo>
                          <a:cubicBezTo>
                            <a:pt x="180" y="1611"/>
                            <a:pt x="183" y="1608"/>
                            <a:pt x="189" y="1603"/>
                          </a:cubicBezTo>
                          <a:cubicBezTo>
                            <a:pt x="195" y="1598"/>
                            <a:pt x="203" y="1590"/>
                            <a:pt x="210" y="1585"/>
                          </a:cubicBezTo>
                          <a:cubicBezTo>
                            <a:pt x="217" y="1580"/>
                            <a:pt x="228" y="1577"/>
                            <a:pt x="234" y="1570"/>
                          </a:cubicBezTo>
                          <a:cubicBezTo>
                            <a:pt x="240" y="1563"/>
                            <a:pt x="247" y="1552"/>
                            <a:pt x="246" y="1543"/>
                          </a:cubicBezTo>
                          <a:cubicBezTo>
                            <a:pt x="245" y="1534"/>
                            <a:pt x="232" y="1527"/>
                            <a:pt x="228" y="1513"/>
                          </a:cubicBezTo>
                          <a:cubicBezTo>
                            <a:pt x="224" y="1499"/>
                            <a:pt x="224" y="1475"/>
                            <a:pt x="225" y="1459"/>
                          </a:cubicBezTo>
                          <a:cubicBezTo>
                            <a:pt x="226" y="1443"/>
                            <a:pt x="228" y="1429"/>
                            <a:pt x="234" y="1414"/>
                          </a:cubicBezTo>
                          <a:cubicBezTo>
                            <a:pt x="240" y="1399"/>
                            <a:pt x="257" y="1381"/>
                            <a:pt x="264" y="1366"/>
                          </a:cubicBezTo>
                          <a:cubicBezTo>
                            <a:pt x="271" y="1351"/>
                            <a:pt x="274" y="1336"/>
                            <a:pt x="279" y="1324"/>
                          </a:cubicBezTo>
                          <a:cubicBezTo>
                            <a:pt x="284" y="1312"/>
                            <a:pt x="292" y="1302"/>
                            <a:pt x="294" y="1291"/>
                          </a:cubicBezTo>
                          <a:cubicBezTo>
                            <a:pt x="296" y="1280"/>
                            <a:pt x="294" y="1266"/>
                            <a:pt x="294" y="1258"/>
                          </a:cubicBezTo>
                          <a:cubicBezTo>
                            <a:pt x="294" y="1250"/>
                            <a:pt x="290" y="1248"/>
                            <a:pt x="294" y="1240"/>
                          </a:cubicBezTo>
                          <a:cubicBezTo>
                            <a:pt x="298" y="1232"/>
                            <a:pt x="310" y="1218"/>
                            <a:pt x="321" y="1207"/>
                          </a:cubicBezTo>
                          <a:cubicBezTo>
                            <a:pt x="332" y="1196"/>
                            <a:pt x="351" y="1182"/>
                            <a:pt x="363" y="1174"/>
                          </a:cubicBezTo>
                          <a:cubicBezTo>
                            <a:pt x="375" y="1166"/>
                            <a:pt x="387" y="1168"/>
                            <a:pt x="396" y="1159"/>
                          </a:cubicBezTo>
                          <a:cubicBezTo>
                            <a:pt x="405" y="1150"/>
                            <a:pt x="411" y="1133"/>
                            <a:pt x="417" y="1120"/>
                          </a:cubicBezTo>
                          <a:cubicBezTo>
                            <a:pt x="423" y="1107"/>
                            <a:pt x="433" y="1092"/>
                            <a:pt x="435" y="1081"/>
                          </a:cubicBezTo>
                          <a:cubicBezTo>
                            <a:pt x="437" y="1070"/>
                            <a:pt x="429" y="1062"/>
                            <a:pt x="429" y="1051"/>
                          </a:cubicBezTo>
                          <a:cubicBezTo>
                            <a:pt x="429" y="1040"/>
                            <a:pt x="431" y="1029"/>
                            <a:pt x="435" y="1015"/>
                          </a:cubicBezTo>
                          <a:cubicBezTo>
                            <a:pt x="439" y="1001"/>
                            <a:pt x="450" y="979"/>
                            <a:pt x="453" y="967"/>
                          </a:cubicBezTo>
                          <a:cubicBezTo>
                            <a:pt x="456" y="955"/>
                            <a:pt x="454" y="949"/>
                            <a:pt x="453" y="940"/>
                          </a:cubicBezTo>
                          <a:cubicBezTo>
                            <a:pt x="452" y="931"/>
                            <a:pt x="446" y="922"/>
                            <a:pt x="444" y="913"/>
                          </a:cubicBezTo>
                          <a:cubicBezTo>
                            <a:pt x="442" y="904"/>
                            <a:pt x="435" y="890"/>
                            <a:pt x="438" y="886"/>
                          </a:cubicBezTo>
                          <a:cubicBezTo>
                            <a:pt x="441" y="882"/>
                            <a:pt x="459" y="890"/>
                            <a:pt x="465" y="886"/>
                          </a:cubicBezTo>
                          <a:cubicBezTo>
                            <a:pt x="471" y="882"/>
                            <a:pt x="467" y="875"/>
                            <a:pt x="474" y="862"/>
                          </a:cubicBezTo>
                          <a:cubicBezTo>
                            <a:pt x="481" y="849"/>
                            <a:pt x="501" y="820"/>
                            <a:pt x="507" y="805"/>
                          </a:cubicBezTo>
                          <a:cubicBezTo>
                            <a:pt x="513" y="790"/>
                            <a:pt x="512" y="782"/>
                            <a:pt x="513" y="769"/>
                          </a:cubicBezTo>
                          <a:cubicBezTo>
                            <a:pt x="514" y="756"/>
                            <a:pt x="512" y="739"/>
                            <a:pt x="510" y="727"/>
                          </a:cubicBezTo>
                          <a:cubicBezTo>
                            <a:pt x="508" y="715"/>
                            <a:pt x="503" y="702"/>
                            <a:pt x="501" y="694"/>
                          </a:cubicBezTo>
                          <a:cubicBezTo>
                            <a:pt x="499" y="686"/>
                            <a:pt x="501" y="682"/>
                            <a:pt x="495" y="676"/>
                          </a:cubicBezTo>
                          <a:cubicBezTo>
                            <a:pt x="489" y="670"/>
                            <a:pt x="473" y="666"/>
                            <a:pt x="465" y="658"/>
                          </a:cubicBezTo>
                          <a:cubicBezTo>
                            <a:pt x="457" y="650"/>
                            <a:pt x="452" y="638"/>
                            <a:pt x="447" y="628"/>
                          </a:cubicBezTo>
                          <a:cubicBezTo>
                            <a:pt x="442" y="618"/>
                            <a:pt x="443" y="614"/>
                            <a:pt x="438" y="601"/>
                          </a:cubicBezTo>
                          <a:cubicBezTo>
                            <a:pt x="433" y="588"/>
                            <a:pt x="421" y="566"/>
                            <a:pt x="417" y="550"/>
                          </a:cubicBezTo>
                          <a:cubicBezTo>
                            <a:pt x="413" y="534"/>
                            <a:pt x="415" y="513"/>
                            <a:pt x="414" y="502"/>
                          </a:cubicBezTo>
                          <a:cubicBezTo>
                            <a:pt x="413" y="491"/>
                            <a:pt x="410" y="489"/>
                            <a:pt x="411" y="481"/>
                          </a:cubicBezTo>
                          <a:cubicBezTo>
                            <a:pt x="412" y="473"/>
                            <a:pt x="419" y="462"/>
                            <a:pt x="420" y="451"/>
                          </a:cubicBezTo>
                          <a:cubicBezTo>
                            <a:pt x="421" y="440"/>
                            <a:pt x="416" y="422"/>
                            <a:pt x="417" y="412"/>
                          </a:cubicBezTo>
                          <a:cubicBezTo>
                            <a:pt x="418" y="402"/>
                            <a:pt x="420" y="399"/>
                            <a:pt x="429" y="391"/>
                          </a:cubicBezTo>
                          <a:cubicBezTo>
                            <a:pt x="438" y="383"/>
                            <a:pt x="459" y="374"/>
                            <a:pt x="468" y="364"/>
                          </a:cubicBezTo>
                          <a:cubicBezTo>
                            <a:pt x="477" y="354"/>
                            <a:pt x="479" y="339"/>
                            <a:pt x="486" y="328"/>
                          </a:cubicBezTo>
                          <a:cubicBezTo>
                            <a:pt x="493" y="317"/>
                            <a:pt x="501" y="309"/>
                            <a:pt x="510" y="298"/>
                          </a:cubicBezTo>
                          <a:cubicBezTo>
                            <a:pt x="519" y="287"/>
                            <a:pt x="533" y="269"/>
                            <a:pt x="540" y="259"/>
                          </a:cubicBezTo>
                          <a:cubicBezTo>
                            <a:pt x="547" y="249"/>
                            <a:pt x="548" y="244"/>
                            <a:pt x="552" y="238"/>
                          </a:cubicBezTo>
                          <a:cubicBezTo>
                            <a:pt x="556" y="232"/>
                            <a:pt x="559" y="231"/>
                            <a:pt x="564" y="223"/>
                          </a:cubicBezTo>
                          <a:cubicBezTo>
                            <a:pt x="569" y="215"/>
                            <a:pt x="572" y="197"/>
                            <a:pt x="582" y="190"/>
                          </a:cubicBezTo>
                          <a:cubicBezTo>
                            <a:pt x="592" y="183"/>
                            <a:pt x="613" y="183"/>
                            <a:pt x="624" y="181"/>
                          </a:cubicBezTo>
                          <a:cubicBezTo>
                            <a:pt x="635" y="179"/>
                            <a:pt x="648" y="180"/>
                            <a:pt x="651" y="175"/>
                          </a:cubicBezTo>
                          <a:cubicBezTo>
                            <a:pt x="654" y="170"/>
                            <a:pt x="644" y="155"/>
                            <a:pt x="642" y="148"/>
                          </a:cubicBezTo>
                          <a:cubicBezTo>
                            <a:pt x="640" y="141"/>
                            <a:pt x="644" y="132"/>
                            <a:pt x="636" y="130"/>
                          </a:cubicBezTo>
                          <a:cubicBezTo>
                            <a:pt x="628" y="128"/>
                            <a:pt x="605" y="137"/>
                            <a:pt x="594" y="136"/>
                          </a:cubicBezTo>
                          <a:cubicBezTo>
                            <a:pt x="583" y="135"/>
                            <a:pt x="582" y="128"/>
                            <a:pt x="570" y="121"/>
                          </a:cubicBezTo>
                          <a:cubicBezTo>
                            <a:pt x="558" y="114"/>
                            <a:pt x="533" y="100"/>
                            <a:pt x="522" y="94"/>
                          </a:cubicBezTo>
                          <a:cubicBezTo>
                            <a:pt x="511" y="88"/>
                            <a:pt x="509" y="85"/>
                            <a:pt x="501" y="82"/>
                          </a:cubicBezTo>
                          <a:cubicBezTo>
                            <a:pt x="493" y="79"/>
                            <a:pt x="479" y="78"/>
                            <a:pt x="474" y="73"/>
                          </a:cubicBezTo>
                          <a:cubicBezTo>
                            <a:pt x="469" y="68"/>
                            <a:pt x="472" y="63"/>
                            <a:pt x="471" y="52"/>
                          </a:cubicBezTo>
                          <a:cubicBezTo>
                            <a:pt x="470" y="41"/>
                            <a:pt x="474" y="14"/>
                            <a:pt x="471" y="7"/>
                          </a:cubicBezTo>
                          <a:cubicBezTo>
                            <a:pt x="468" y="0"/>
                            <a:pt x="459" y="7"/>
                            <a:pt x="453" y="7"/>
                          </a:cubicBezTo>
                          <a:cubicBezTo>
                            <a:pt x="447" y="7"/>
                            <a:pt x="441" y="7"/>
                            <a:pt x="432" y="7"/>
                          </a:cubicBezTo>
                          <a:cubicBezTo>
                            <a:pt x="423" y="7"/>
                            <a:pt x="402" y="7"/>
                            <a:pt x="396" y="7"/>
                          </a:cubicBezTo>
                        </a:path>
                      </a:pathLst>
                    </a:custGeom>
                    <a:noFill/>
                    <a:ln w="9525">
                      <a:solidFill>
                        <a:srgbClr val="7030A0"/>
                      </a:solidFill>
                      <a:round/>
                      <a:headEnd/>
                      <a:tailEnd/>
                    </a:ln>
                  </p:spPr>
                  <p:txBody>
                    <a:bodyPr/>
                    <a:lstStyle/>
                    <a:p>
                      <a:endParaRPr lang="zh-TW" altLang="en-US"/>
                    </a:p>
                  </p:txBody>
                </p:sp>
                <p:sp>
                  <p:nvSpPr>
                    <p:cNvPr id="9918" name="Freeform 804"/>
                    <p:cNvSpPr>
                      <a:spLocks noChangeAspect="1"/>
                    </p:cNvSpPr>
                    <p:nvPr/>
                  </p:nvSpPr>
                  <p:spPr bwMode="auto">
                    <a:xfrm>
                      <a:off x="5085" y="2112"/>
                      <a:ext cx="111" cy="56"/>
                    </a:xfrm>
                    <a:custGeom>
                      <a:avLst/>
                      <a:gdLst>
                        <a:gd name="T0" fmla="*/ 111 w 111"/>
                        <a:gd name="T1" fmla="*/ 0 h 56"/>
                        <a:gd name="T2" fmla="*/ 81 w 111"/>
                        <a:gd name="T3" fmla="*/ 18 h 56"/>
                        <a:gd name="T4" fmla="*/ 63 w 111"/>
                        <a:gd name="T5" fmla="*/ 27 h 56"/>
                        <a:gd name="T6" fmla="*/ 39 w 111"/>
                        <a:gd name="T7" fmla="*/ 39 h 56"/>
                        <a:gd name="T8" fmla="*/ 21 w 111"/>
                        <a:gd name="T9" fmla="*/ 54 h 56"/>
                        <a:gd name="T10" fmla="*/ 0 w 111"/>
                        <a:gd name="T11" fmla="*/ 54 h 56"/>
                        <a:gd name="T12" fmla="*/ 0 60000 65536"/>
                        <a:gd name="T13" fmla="*/ 0 60000 65536"/>
                        <a:gd name="T14" fmla="*/ 0 60000 65536"/>
                        <a:gd name="T15" fmla="*/ 0 60000 65536"/>
                        <a:gd name="T16" fmla="*/ 0 60000 65536"/>
                        <a:gd name="T17" fmla="*/ 0 60000 65536"/>
                        <a:gd name="T18" fmla="*/ 0 w 111"/>
                        <a:gd name="T19" fmla="*/ 0 h 56"/>
                        <a:gd name="T20" fmla="*/ 111 w 111"/>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11" h="56">
                          <a:moveTo>
                            <a:pt x="111" y="0"/>
                          </a:moveTo>
                          <a:cubicBezTo>
                            <a:pt x="100" y="7"/>
                            <a:pt x="89" y="14"/>
                            <a:pt x="81" y="18"/>
                          </a:cubicBezTo>
                          <a:cubicBezTo>
                            <a:pt x="73" y="22"/>
                            <a:pt x="70" y="24"/>
                            <a:pt x="63" y="27"/>
                          </a:cubicBezTo>
                          <a:cubicBezTo>
                            <a:pt x="56" y="30"/>
                            <a:pt x="46" y="35"/>
                            <a:pt x="39" y="39"/>
                          </a:cubicBezTo>
                          <a:cubicBezTo>
                            <a:pt x="32" y="43"/>
                            <a:pt x="27" y="52"/>
                            <a:pt x="21" y="54"/>
                          </a:cubicBezTo>
                          <a:cubicBezTo>
                            <a:pt x="15" y="56"/>
                            <a:pt x="8" y="52"/>
                            <a:pt x="0" y="54"/>
                          </a:cubicBezTo>
                        </a:path>
                      </a:pathLst>
                    </a:custGeom>
                    <a:noFill/>
                    <a:ln w="9525">
                      <a:solidFill>
                        <a:srgbClr val="7030A0"/>
                      </a:solidFill>
                      <a:round/>
                      <a:headEnd/>
                      <a:tailEnd/>
                    </a:ln>
                  </p:spPr>
                  <p:txBody>
                    <a:bodyPr/>
                    <a:lstStyle/>
                    <a:p>
                      <a:endParaRPr lang="zh-TW" altLang="en-US"/>
                    </a:p>
                  </p:txBody>
                </p:sp>
                <p:sp>
                  <p:nvSpPr>
                    <p:cNvPr id="9919" name="Freeform 805"/>
                    <p:cNvSpPr>
                      <a:spLocks noChangeAspect="1"/>
                    </p:cNvSpPr>
                    <p:nvPr/>
                  </p:nvSpPr>
                  <p:spPr bwMode="auto">
                    <a:xfrm>
                      <a:off x="4200" y="2475"/>
                      <a:ext cx="210" cy="145"/>
                    </a:xfrm>
                    <a:custGeom>
                      <a:avLst/>
                      <a:gdLst>
                        <a:gd name="T0" fmla="*/ 0 w 210"/>
                        <a:gd name="T1" fmla="*/ 0 h 145"/>
                        <a:gd name="T2" fmla="*/ 27 w 210"/>
                        <a:gd name="T3" fmla="*/ 9 h 145"/>
                        <a:gd name="T4" fmla="*/ 42 w 210"/>
                        <a:gd name="T5" fmla="*/ 21 h 145"/>
                        <a:gd name="T6" fmla="*/ 63 w 210"/>
                        <a:gd name="T7" fmla="*/ 33 h 145"/>
                        <a:gd name="T8" fmla="*/ 78 w 210"/>
                        <a:gd name="T9" fmla="*/ 63 h 145"/>
                        <a:gd name="T10" fmla="*/ 87 w 210"/>
                        <a:gd name="T11" fmla="*/ 84 h 145"/>
                        <a:gd name="T12" fmla="*/ 114 w 210"/>
                        <a:gd name="T13" fmla="*/ 114 h 145"/>
                        <a:gd name="T14" fmla="*/ 141 w 210"/>
                        <a:gd name="T15" fmla="*/ 132 h 145"/>
                        <a:gd name="T16" fmla="*/ 177 w 210"/>
                        <a:gd name="T17" fmla="*/ 144 h 145"/>
                        <a:gd name="T18" fmla="*/ 210 w 210"/>
                        <a:gd name="T19" fmla="*/ 141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0"/>
                        <a:gd name="T31" fmla="*/ 0 h 145"/>
                        <a:gd name="T32" fmla="*/ 210 w 210"/>
                        <a:gd name="T33" fmla="*/ 145 h 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0" h="145">
                          <a:moveTo>
                            <a:pt x="0" y="0"/>
                          </a:moveTo>
                          <a:cubicBezTo>
                            <a:pt x="10" y="3"/>
                            <a:pt x="20" y="6"/>
                            <a:pt x="27" y="9"/>
                          </a:cubicBezTo>
                          <a:cubicBezTo>
                            <a:pt x="34" y="12"/>
                            <a:pt x="36" y="17"/>
                            <a:pt x="42" y="21"/>
                          </a:cubicBezTo>
                          <a:cubicBezTo>
                            <a:pt x="48" y="25"/>
                            <a:pt x="57" y="26"/>
                            <a:pt x="63" y="33"/>
                          </a:cubicBezTo>
                          <a:cubicBezTo>
                            <a:pt x="69" y="40"/>
                            <a:pt x="74" y="55"/>
                            <a:pt x="78" y="63"/>
                          </a:cubicBezTo>
                          <a:cubicBezTo>
                            <a:pt x="82" y="71"/>
                            <a:pt x="81" y="75"/>
                            <a:pt x="87" y="84"/>
                          </a:cubicBezTo>
                          <a:cubicBezTo>
                            <a:pt x="93" y="93"/>
                            <a:pt x="105" y="106"/>
                            <a:pt x="114" y="114"/>
                          </a:cubicBezTo>
                          <a:cubicBezTo>
                            <a:pt x="123" y="122"/>
                            <a:pt x="131" y="127"/>
                            <a:pt x="141" y="132"/>
                          </a:cubicBezTo>
                          <a:cubicBezTo>
                            <a:pt x="151" y="137"/>
                            <a:pt x="166" y="143"/>
                            <a:pt x="177" y="144"/>
                          </a:cubicBezTo>
                          <a:cubicBezTo>
                            <a:pt x="188" y="145"/>
                            <a:pt x="204" y="143"/>
                            <a:pt x="210" y="141"/>
                          </a:cubicBezTo>
                        </a:path>
                      </a:pathLst>
                    </a:custGeom>
                    <a:noFill/>
                    <a:ln w="9525">
                      <a:solidFill>
                        <a:srgbClr val="7030A0"/>
                      </a:solidFill>
                      <a:round/>
                      <a:headEnd/>
                      <a:tailEnd/>
                    </a:ln>
                  </p:spPr>
                  <p:txBody>
                    <a:bodyPr/>
                    <a:lstStyle/>
                    <a:p>
                      <a:endParaRPr lang="zh-TW" altLang="en-US"/>
                    </a:p>
                  </p:txBody>
                </p:sp>
                <p:sp>
                  <p:nvSpPr>
                    <p:cNvPr id="9920" name="Freeform 806"/>
                    <p:cNvSpPr>
                      <a:spLocks noChangeAspect="1"/>
                    </p:cNvSpPr>
                    <p:nvPr/>
                  </p:nvSpPr>
                  <p:spPr bwMode="auto">
                    <a:xfrm>
                      <a:off x="3693" y="2667"/>
                      <a:ext cx="347" cy="768"/>
                    </a:xfrm>
                    <a:custGeom>
                      <a:avLst/>
                      <a:gdLst>
                        <a:gd name="T0" fmla="*/ 339 w 347"/>
                        <a:gd name="T1" fmla="*/ 0 h 768"/>
                        <a:gd name="T2" fmla="*/ 342 w 347"/>
                        <a:gd name="T3" fmla="*/ 27 h 768"/>
                        <a:gd name="T4" fmla="*/ 345 w 347"/>
                        <a:gd name="T5" fmla="*/ 51 h 768"/>
                        <a:gd name="T6" fmla="*/ 327 w 347"/>
                        <a:gd name="T7" fmla="*/ 75 h 768"/>
                        <a:gd name="T8" fmla="*/ 300 w 347"/>
                        <a:gd name="T9" fmla="*/ 90 h 768"/>
                        <a:gd name="T10" fmla="*/ 288 w 347"/>
                        <a:gd name="T11" fmla="*/ 111 h 768"/>
                        <a:gd name="T12" fmla="*/ 282 w 347"/>
                        <a:gd name="T13" fmla="*/ 135 h 768"/>
                        <a:gd name="T14" fmla="*/ 255 w 347"/>
                        <a:gd name="T15" fmla="*/ 165 h 768"/>
                        <a:gd name="T16" fmla="*/ 246 w 347"/>
                        <a:gd name="T17" fmla="*/ 189 h 768"/>
                        <a:gd name="T18" fmla="*/ 228 w 347"/>
                        <a:gd name="T19" fmla="*/ 219 h 768"/>
                        <a:gd name="T20" fmla="*/ 207 w 347"/>
                        <a:gd name="T21" fmla="*/ 255 h 768"/>
                        <a:gd name="T22" fmla="*/ 204 w 347"/>
                        <a:gd name="T23" fmla="*/ 279 h 768"/>
                        <a:gd name="T24" fmla="*/ 207 w 347"/>
                        <a:gd name="T25" fmla="*/ 297 h 768"/>
                        <a:gd name="T26" fmla="*/ 210 w 347"/>
                        <a:gd name="T27" fmla="*/ 333 h 768"/>
                        <a:gd name="T28" fmla="*/ 210 w 347"/>
                        <a:gd name="T29" fmla="*/ 354 h 768"/>
                        <a:gd name="T30" fmla="*/ 219 w 347"/>
                        <a:gd name="T31" fmla="*/ 393 h 768"/>
                        <a:gd name="T32" fmla="*/ 222 w 347"/>
                        <a:gd name="T33" fmla="*/ 414 h 768"/>
                        <a:gd name="T34" fmla="*/ 225 w 347"/>
                        <a:gd name="T35" fmla="*/ 444 h 768"/>
                        <a:gd name="T36" fmla="*/ 201 w 347"/>
                        <a:gd name="T37" fmla="*/ 474 h 768"/>
                        <a:gd name="T38" fmla="*/ 183 w 347"/>
                        <a:gd name="T39" fmla="*/ 489 h 768"/>
                        <a:gd name="T40" fmla="*/ 186 w 347"/>
                        <a:gd name="T41" fmla="*/ 516 h 768"/>
                        <a:gd name="T42" fmla="*/ 189 w 347"/>
                        <a:gd name="T43" fmla="*/ 558 h 768"/>
                        <a:gd name="T44" fmla="*/ 174 w 347"/>
                        <a:gd name="T45" fmla="*/ 573 h 768"/>
                        <a:gd name="T46" fmla="*/ 159 w 347"/>
                        <a:gd name="T47" fmla="*/ 585 h 768"/>
                        <a:gd name="T48" fmla="*/ 156 w 347"/>
                        <a:gd name="T49" fmla="*/ 615 h 768"/>
                        <a:gd name="T50" fmla="*/ 150 w 347"/>
                        <a:gd name="T51" fmla="*/ 639 h 768"/>
                        <a:gd name="T52" fmla="*/ 150 w 347"/>
                        <a:gd name="T53" fmla="*/ 660 h 768"/>
                        <a:gd name="T54" fmla="*/ 141 w 347"/>
                        <a:gd name="T55" fmla="*/ 690 h 768"/>
                        <a:gd name="T56" fmla="*/ 138 w 347"/>
                        <a:gd name="T57" fmla="*/ 711 h 768"/>
                        <a:gd name="T58" fmla="*/ 117 w 347"/>
                        <a:gd name="T59" fmla="*/ 723 h 768"/>
                        <a:gd name="T60" fmla="*/ 90 w 347"/>
                        <a:gd name="T61" fmla="*/ 747 h 768"/>
                        <a:gd name="T62" fmla="*/ 78 w 347"/>
                        <a:gd name="T63" fmla="*/ 765 h 768"/>
                        <a:gd name="T64" fmla="*/ 39 w 347"/>
                        <a:gd name="T65" fmla="*/ 768 h 768"/>
                        <a:gd name="T66" fmla="*/ 0 w 347"/>
                        <a:gd name="T67" fmla="*/ 765 h 7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7"/>
                        <a:gd name="T103" fmla="*/ 0 h 768"/>
                        <a:gd name="T104" fmla="*/ 347 w 347"/>
                        <a:gd name="T105" fmla="*/ 768 h 7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7" h="768">
                          <a:moveTo>
                            <a:pt x="339" y="0"/>
                          </a:moveTo>
                          <a:cubicBezTo>
                            <a:pt x="340" y="9"/>
                            <a:pt x="341" y="19"/>
                            <a:pt x="342" y="27"/>
                          </a:cubicBezTo>
                          <a:cubicBezTo>
                            <a:pt x="343" y="35"/>
                            <a:pt x="347" y="43"/>
                            <a:pt x="345" y="51"/>
                          </a:cubicBezTo>
                          <a:cubicBezTo>
                            <a:pt x="343" y="59"/>
                            <a:pt x="334" y="69"/>
                            <a:pt x="327" y="75"/>
                          </a:cubicBezTo>
                          <a:cubicBezTo>
                            <a:pt x="320" y="81"/>
                            <a:pt x="307" y="84"/>
                            <a:pt x="300" y="90"/>
                          </a:cubicBezTo>
                          <a:cubicBezTo>
                            <a:pt x="293" y="96"/>
                            <a:pt x="291" y="104"/>
                            <a:pt x="288" y="111"/>
                          </a:cubicBezTo>
                          <a:cubicBezTo>
                            <a:pt x="285" y="118"/>
                            <a:pt x="287" y="126"/>
                            <a:pt x="282" y="135"/>
                          </a:cubicBezTo>
                          <a:cubicBezTo>
                            <a:pt x="277" y="144"/>
                            <a:pt x="261" y="156"/>
                            <a:pt x="255" y="165"/>
                          </a:cubicBezTo>
                          <a:cubicBezTo>
                            <a:pt x="249" y="174"/>
                            <a:pt x="251" y="180"/>
                            <a:pt x="246" y="189"/>
                          </a:cubicBezTo>
                          <a:cubicBezTo>
                            <a:pt x="241" y="198"/>
                            <a:pt x="235" y="208"/>
                            <a:pt x="228" y="219"/>
                          </a:cubicBezTo>
                          <a:cubicBezTo>
                            <a:pt x="221" y="230"/>
                            <a:pt x="211" y="245"/>
                            <a:pt x="207" y="255"/>
                          </a:cubicBezTo>
                          <a:cubicBezTo>
                            <a:pt x="203" y="265"/>
                            <a:pt x="204" y="272"/>
                            <a:pt x="204" y="279"/>
                          </a:cubicBezTo>
                          <a:cubicBezTo>
                            <a:pt x="204" y="286"/>
                            <a:pt x="206" y="288"/>
                            <a:pt x="207" y="297"/>
                          </a:cubicBezTo>
                          <a:cubicBezTo>
                            <a:pt x="208" y="306"/>
                            <a:pt x="210" y="324"/>
                            <a:pt x="210" y="333"/>
                          </a:cubicBezTo>
                          <a:cubicBezTo>
                            <a:pt x="210" y="342"/>
                            <a:pt x="209" y="344"/>
                            <a:pt x="210" y="354"/>
                          </a:cubicBezTo>
                          <a:cubicBezTo>
                            <a:pt x="211" y="364"/>
                            <a:pt x="217" y="383"/>
                            <a:pt x="219" y="393"/>
                          </a:cubicBezTo>
                          <a:cubicBezTo>
                            <a:pt x="221" y="403"/>
                            <a:pt x="221" y="406"/>
                            <a:pt x="222" y="414"/>
                          </a:cubicBezTo>
                          <a:cubicBezTo>
                            <a:pt x="223" y="422"/>
                            <a:pt x="228" y="434"/>
                            <a:pt x="225" y="444"/>
                          </a:cubicBezTo>
                          <a:cubicBezTo>
                            <a:pt x="222" y="454"/>
                            <a:pt x="208" y="467"/>
                            <a:pt x="201" y="474"/>
                          </a:cubicBezTo>
                          <a:cubicBezTo>
                            <a:pt x="194" y="481"/>
                            <a:pt x="185" y="482"/>
                            <a:pt x="183" y="489"/>
                          </a:cubicBezTo>
                          <a:cubicBezTo>
                            <a:pt x="181" y="496"/>
                            <a:pt x="185" y="505"/>
                            <a:pt x="186" y="516"/>
                          </a:cubicBezTo>
                          <a:cubicBezTo>
                            <a:pt x="187" y="527"/>
                            <a:pt x="191" y="549"/>
                            <a:pt x="189" y="558"/>
                          </a:cubicBezTo>
                          <a:cubicBezTo>
                            <a:pt x="187" y="567"/>
                            <a:pt x="179" y="569"/>
                            <a:pt x="174" y="573"/>
                          </a:cubicBezTo>
                          <a:cubicBezTo>
                            <a:pt x="169" y="577"/>
                            <a:pt x="162" y="578"/>
                            <a:pt x="159" y="585"/>
                          </a:cubicBezTo>
                          <a:cubicBezTo>
                            <a:pt x="156" y="592"/>
                            <a:pt x="157" y="606"/>
                            <a:pt x="156" y="615"/>
                          </a:cubicBezTo>
                          <a:cubicBezTo>
                            <a:pt x="155" y="624"/>
                            <a:pt x="151" y="632"/>
                            <a:pt x="150" y="639"/>
                          </a:cubicBezTo>
                          <a:cubicBezTo>
                            <a:pt x="149" y="646"/>
                            <a:pt x="151" y="651"/>
                            <a:pt x="150" y="660"/>
                          </a:cubicBezTo>
                          <a:cubicBezTo>
                            <a:pt x="149" y="669"/>
                            <a:pt x="143" y="682"/>
                            <a:pt x="141" y="690"/>
                          </a:cubicBezTo>
                          <a:cubicBezTo>
                            <a:pt x="139" y="698"/>
                            <a:pt x="142" y="706"/>
                            <a:pt x="138" y="711"/>
                          </a:cubicBezTo>
                          <a:cubicBezTo>
                            <a:pt x="134" y="716"/>
                            <a:pt x="125" y="717"/>
                            <a:pt x="117" y="723"/>
                          </a:cubicBezTo>
                          <a:cubicBezTo>
                            <a:pt x="109" y="729"/>
                            <a:pt x="96" y="740"/>
                            <a:pt x="90" y="747"/>
                          </a:cubicBezTo>
                          <a:cubicBezTo>
                            <a:pt x="84" y="754"/>
                            <a:pt x="86" y="762"/>
                            <a:pt x="78" y="765"/>
                          </a:cubicBezTo>
                          <a:cubicBezTo>
                            <a:pt x="70" y="768"/>
                            <a:pt x="52" y="768"/>
                            <a:pt x="39" y="768"/>
                          </a:cubicBezTo>
                          <a:cubicBezTo>
                            <a:pt x="26" y="768"/>
                            <a:pt x="9" y="767"/>
                            <a:pt x="0" y="765"/>
                          </a:cubicBezTo>
                        </a:path>
                      </a:pathLst>
                    </a:custGeom>
                    <a:noFill/>
                    <a:ln w="9525">
                      <a:solidFill>
                        <a:srgbClr val="7030A0"/>
                      </a:solidFill>
                      <a:round/>
                      <a:headEnd/>
                      <a:tailEnd/>
                    </a:ln>
                  </p:spPr>
                  <p:txBody>
                    <a:bodyPr/>
                    <a:lstStyle/>
                    <a:p>
                      <a:endParaRPr lang="zh-TW" altLang="en-US"/>
                    </a:p>
                  </p:txBody>
                </p:sp>
                <p:sp>
                  <p:nvSpPr>
                    <p:cNvPr id="9921" name="Freeform 807"/>
                    <p:cNvSpPr>
                      <a:spLocks noChangeAspect="1"/>
                    </p:cNvSpPr>
                    <p:nvPr/>
                  </p:nvSpPr>
                  <p:spPr bwMode="auto">
                    <a:xfrm>
                      <a:off x="3771" y="3819"/>
                      <a:ext cx="283" cy="30"/>
                    </a:xfrm>
                    <a:custGeom>
                      <a:avLst/>
                      <a:gdLst>
                        <a:gd name="T0" fmla="*/ 0 w 283"/>
                        <a:gd name="T1" fmla="*/ 30 h 30"/>
                        <a:gd name="T2" fmla="*/ 51 w 283"/>
                        <a:gd name="T3" fmla="*/ 18 h 30"/>
                        <a:gd name="T4" fmla="*/ 87 w 283"/>
                        <a:gd name="T5" fmla="*/ 9 h 30"/>
                        <a:gd name="T6" fmla="*/ 105 w 283"/>
                        <a:gd name="T7" fmla="*/ 0 h 30"/>
                        <a:gd name="T8" fmla="*/ 150 w 283"/>
                        <a:gd name="T9" fmla="*/ 9 h 30"/>
                        <a:gd name="T10" fmla="*/ 171 w 283"/>
                        <a:gd name="T11" fmla="*/ 15 h 30"/>
                        <a:gd name="T12" fmla="*/ 216 w 283"/>
                        <a:gd name="T13" fmla="*/ 24 h 30"/>
                        <a:gd name="T14" fmla="*/ 237 w 283"/>
                        <a:gd name="T15" fmla="*/ 18 h 30"/>
                        <a:gd name="T16" fmla="*/ 269 w 283"/>
                        <a:gd name="T17" fmla="*/ 1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3"/>
                        <a:gd name="T28" fmla="*/ 0 h 30"/>
                        <a:gd name="T29" fmla="*/ 283 w 283"/>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3" h="30">
                          <a:moveTo>
                            <a:pt x="0" y="30"/>
                          </a:moveTo>
                          <a:cubicBezTo>
                            <a:pt x="18" y="25"/>
                            <a:pt x="37" y="21"/>
                            <a:pt x="51" y="18"/>
                          </a:cubicBezTo>
                          <a:cubicBezTo>
                            <a:pt x="65" y="15"/>
                            <a:pt x="78" y="12"/>
                            <a:pt x="87" y="9"/>
                          </a:cubicBezTo>
                          <a:cubicBezTo>
                            <a:pt x="96" y="6"/>
                            <a:pt x="95" y="0"/>
                            <a:pt x="105" y="0"/>
                          </a:cubicBezTo>
                          <a:cubicBezTo>
                            <a:pt x="115" y="0"/>
                            <a:pt x="139" y="7"/>
                            <a:pt x="150" y="9"/>
                          </a:cubicBezTo>
                          <a:cubicBezTo>
                            <a:pt x="161" y="11"/>
                            <a:pt x="160" y="13"/>
                            <a:pt x="171" y="15"/>
                          </a:cubicBezTo>
                          <a:cubicBezTo>
                            <a:pt x="182" y="17"/>
                            <a:pt x="205" y="23"/>
                            <a:pt x="216" y="24"/>
                          </a:cubicBezTo>
                          <a:cubicBezTo>
                            <a:pt x="227" y="25"/>
                            <a:pt x="228" y="20"/>
                            <a:pt x="237" y="18"/>
                          </a:cubicBezTo>
                          <a:cubicBezTo>
                            <a:pt x="246" y="16"/>
                            <a:pt x="283" y="0"/>
                            <a:pt x="269" y="12"/>
                          </a:cubicBezTo>
                        </a:path>
                      </a:pathLst>
                    </a:custGeom>
                    <a:noFill/>
                    <a:ln w="9525">
                      <a:solidFill>
                        <a:srgbClr val="7030A0"/>
                      </a:solidFill>
                      <a:round/>
                      <a:headEnd/>
                      <a:tailEnd/>
                    </a:ln>
                  </p:spPr>
                  <p:txBody>
                    <a:bodyPr/>
                    <a:lstStyle/>
                    <a:p>
                      <a:endParaRPr lang="zh-TW" altLang="en-US"/>
                    </a:p>
                  </p:txBody>
                </p:sp>
                <p:sp>
                  <p:nvSpPr>
                    <p:cNvPr id="9922" name="Freeform 808"/>
                    <p:cNvSpPr>
                      <a:spLocks noChangeAspect="1"/>
                    </p:cNvSpPr>
                    <p:nvPr/>
                  </p:nvSpPr>
                  <p:spPr bwMode="auto">
                    <a:xfrm>
                      <a:off x="3534" y="4230"/>
                      <a:ext cx="462" cy="69"/>
                    </a:xfrm>
                    <a:custGeom>
                      <a:avLst/>
                      <a:gdLst>
                        <a:gd name="T0" fmla="*/ 0 w 462"/>
                        <a:gd name="T1" fmla="*/ 69 h 69"/>
                        <a:gd name="T2" fmla="*/ 54 w 462"/>
                        <a:gd name="T3" fmla="*/ 54 h 69"/>
                        <a:gd name="T4" fmla="*/ 90 w 462"/>
                        <a:gd name="T5" fmla="*/ 42 h 69"/>
                        <a:gd name="T6" fmla="*/ 120 w 462"/>
                        <a:gd name="T7" fmla="*/ 24 h 69"/>
                        <a:gd name="T8" fmla="*/ 159 w 462"/>
                        <a:gd name="T9" fmla="*/ 24 h 69"/>
                        <a:gd name="T10" fmla="*/ 174 w 462"/>
                        <a:gd name="T11" fmla="*/ 3 h 69"/>
                        <a:gd name="T12" fmla="*/ 213 w 462"/>
                        <a:gd name="T13" fmla="*/ 9 h 69"/>
                        <a:gd name="T14" fmla="*/ 237 w 462"/>
                        <a:gd name="T15" fmla="*/ 24 h 69"/>
                        <a:gd name="T16" fmla="*/ 300 w 462"/>
                        <a:gd name="T17" fmla="*/ 24 h 69"/>
                        <a:gd name="T18" fmla="*/ 333 w 462"/>
                        <a:gd name="T19" fmla="*/ 24 h 69"/>
                        <a:gd name="T20" fmla="*/ 384 w 462"/>
                        <a:gd name="T21" fmla="*/ 24 h 69"/>
                        <a:gd name="T22" fmla="*/ 432 w 462"/>
                        <a:gd name="T23" fmla="*/ 24 h 69"/>
                        <a:gd name="T24" fmla="*/ 462 w 462"/>
                        <a:gd name="T25" fmla="*/ 24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2"/>
                        <a:gd name="T40" fmla="*/ 0 h 69"/>
                        <a:gd name="T41" fmla="*/ 462 w 462"/>
                        <a:gd name="T42" fmla="*/ 69 h 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2" h="69">
                          <a:moveTo>
                            <a:pt x="0" y="69"/>
                          </a:moveTo>
                          <a:cubicBezTo>
                            <a:pt x="19" y="63"/>
                            <a:pt x="39" y="58"/>
                            <a:pt x="54" y="54"/>
                          </a:cubicBezTo>
                          <a:cubicBezTo>
                            <a:pt x="69" y="50"/>
                            <a:pt x="79" y="47"/>
                            <a:pt x="90" y="42"/>
                          </a:cubicBezTo>
                          <a:cubicBezTo>
                            <a:pt x="101" y="37"/>
                            <a:pt x="109" y="27"/>
                            <a:pt x="120" y="24"/>
                          </a:cubicBezTo>
                          <a:cubicBezTo>
                            <a:pt x="131" y="21"/>
                            <a:pt x="150" y="28"/>
                            <a:pt x="159" y="24"/>
                          </a:cubicBezTo>
                          <a:cubicBezTo>
                            <a:pt x="168" y="20"/>
                            <a:pt x="165" y="6"/>
                            <a:pt x="174" y="3"/>
                          </a:cubicBezTo>
                          <a:cubicBezTo>
                            <a:pt x="183" y="0"/>
                            <a:pt x="203" y="6"/>
                            <a:pt x="213" y="9"/>
                          </a:cubicBezTo>
                          <a:cubicBezTo>
                            <a:pt x="223" y="12"/>
                            <a:pt x="223" y="22"/>
                            <a:pt x="237" y="24"/>
                          </a:cubicBezTo>
                          <a:cubicBezTo>
                            <a:pt x="251" y="26"/>
                            <a:pt x="284" y="24"/>
                            <a:pt x="300" y="24"/>
                          </a:cubicBezTo>
                          <a:cubicBezTo>
                            <a:pt x="316" y="24"/>
                            <a:pt x="319" y="24"/>
                            <a:pt x="333" y="24"/>
                          </a:cubicBezTo>
                          <a:cubicBezTo>
                            <a:pt x="347" y="24"/>
                            <a:pt x="368" y="24"/>
                            <a:pt x="384" y="24"/>
                          </a:cubicBezTo>
                          <a:cubicBezTo>
                            <a:pt x="400" y="24"/>
                            <a:pt x="419" y="24"/>
                            <a:pt x="432" y="24"/>
                          </a:cubicBezTo>
                          <a:cubicBezTo>
                            <a:pt x="445" y="24"/>
                            <a:pt x="457" y="24"/>
                            <a:pt x="462" y="24"/>
                          </a:cubicBezTo>
                        </a:path>
                      </a:pathLst>
                    </a:custGeom>
                    <a:noFill/>
                    <a:ln w="9525">
                      <a:solidFill>
                        <a:srgbClr val="7030A0"/>
                      </a:solidFill>
                      <a:round/>
                      <a:headEnd/>
                      <a:tailEnd/>
                    </a:ln>
                  </p:spPr>
                  <p:txBody>
                    <a:bodyPr/>
                    <a:lstStyle/>
                    <a:p>
                      <a:endParaRPr lang="zh-TW" altLang="en-US"/>
                    </a:p>
                  </p:txBody>
                </p:sp>
              </p:grpSp>
              <p:grpSp>
                <p:nvGrpSpPr>
                  <p:cNvPr id="9888" name="Group 809"/>
                  <p:cNvGrpSpPr>
                    <a:grpSpLocks noChangeAspect="1"/>
                  </p:cNvGrpSpPr>
                  <p:nvPr/>
                </p:nvGrpSpPr>
                <p:grpSpPr bwMode="auto">
                  <a:xfrm>
                    <a:off x="3589" y="2233"/>
                    <a:ext cx="4533" cy="7634"/>
                    <a:chOff x="2414" y="2508"/>
                    <a:chExt cx="1561" cy="3009"/>
                  </a:xfrm>
                </p:grpSpPr>
                <p:sp>
                  <p:nvSpPr>
                    <p:cNvPr id="9913" name="Freeform 810"/>
                    <p:cNvSpPr>
                      <a:spLocks noChangeAspect="1"/>
                    </p:cNvSpPr>
                    <p:nvPr/>
                  </p:nvSpPr>
                  <p:spPr bwMode="auto">
                    <a:xfrm>
                      <a:off x="2544" y="2508"/>
                      <a:ext cx="1431" cy="1665"/>
                    </a:xfrm>
                    <a:custGeom>
                      <a:avLst/>
                      <a:gdLst>
                        <a:gd name="T0" fmla="*/ 1431 w 1431"/>
                        <a:gd name="T1" fmla="*/ 0 h 1665"/>
                        <a:gd name="T2" fmla="*/ 1098 w 1431"/>
                        <a:gd name="T3" fmla="*/ 111 h 1665"/>
                        <a:gd name="T4" fmla="*/ 903 w 1431"/>
                        <a:gd name="T5" fmla="*/ 318 h 1665"/>
                        <a:gd name="T6" fmla="*/ 801 w 1431"/>
                        <a:gd name="T7" fmla="*/ 414 h 1665"/>
                        <a:gd name="T8" fmla="*/ 750 w 1431"/>
                        <a:gd name="T9" fmla="*/ 516 h 1665"/>
                        <a:gd name="T10" fmla="*/ 642 w 1431"/>
                        <a:gd name="T11" fmla="*/ 621 h 1665"/>
                        <a:gd name="T12" fmla="*/ 570 w 1431"/>
                        <a:gd name="T13" fmla="*/ 729 h 1665"/>
                        <a:gd name="T14" fmla="*/ 483 w 1431"/>
                        <a:gd name="T15" fmla="*/ 828 h 1665"/>
                        <a:gd name="T16" fmla="*/ 435 w 1431"/>
                        <a:gd name="T17" fmla="*/ 909 h 1665"/>
                        <a:gd name="T18" fmla="*/ 357 w 1431"/>
                        <a:gd name="T19" fmla="*/ 1023 h 1665"/>
                        <a:gd name="T20" fmla="*/ 339 w 1431"/>
                        <a:gd name="T21" fmla="*/ 1098 h 1665"/>
                        <a:gd name="T22" fmla="*/ 306 w 1431"/>
                        <a:gd name="T23" fmla="*/ 1152 h 1665"/>
                        <a:gd name="T24" fmla="*/ 258 w 1431"/>
                        <a:gd name="T25" fmla="*/ 1200 h 1665"/>
                        <a:gd name="T26" fmla="*/ 216 w 1431"/>
                        <a:gd name="T27" fmla="*/ 1320 h 1665"/>
                        <a:gd name="T28" fmla="*/ 138 w 1431"/>
                        <a:gd name="T29" fmla="*/ 1368 h 1665"/>
                        <a:gd name="T30" fmla="*/ 75 w 1431"/>
                        <a:gd name="T31" fmla="*/ 1440 h 1665"/>
                        <a:gd name="T32" fmla="*/ 0 w 1431"/>
                        <a:gd name="T33" fmla="*/ 1665 h 16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31"/>
                        <a:gd name="T52" fmla="*/ 0 h 1665"/>
                        <a:gd name="T53" fmla="*/ 1431 w 1431"/>
                        <a:gd name="T54" fmla="*/ 1665 h 16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31" h="1665">
                          <a:moveTo>
                            <a:pt x="1431" y="0"/>
                          </a:moveTo>
                          <a:cubicBezTo>
                            <a:pt x="1308" y="29"/>
                            <a:pt x="1186" y="58"/>
                            <a:pt x="1098" y="111"/>
                          </a:cubicBezTo>
                          <a:cubicBezTo>
                            <a:pt x="1010" y="164"/>
                            <a:pt x="952" y="268"/>
                            <a:pt x="903" y="318"/>
                          </a:cubicBezTo>
                          <a:cubicBezTo>
                            <a:pt x="854" y="368"/>
                            <a:pt x="826" y="381"/>
                            <a:pt x="801" y="414"/>
                          </a:cubicBezTo>
                          <a:cubicBezTo>
                            <a:pt x="776" y="447"/>
                            <a:pt x="776" y="482"/>
                            <a:pt x="750" y="516"/>
                          </a:cubicBezTo>
                          <a:cubicBezTo>
                            <a:pt x="724" y="550"/>
                            <a:pt x="672" y="586"/>
                            <a:pt x="642" y="621"/>
                          </a:cubicBezTo>
                          <a:cubicBezTo>
                            <a:pt x="612" y="656"/>
                            <a:pt x="596" y="695"/>
                            <a:pt x="570" y="729"/>
                          </a:cubicBezTo>
                          <a:cubicBezTo>
                            <a:pt x="544" y="763"/>
                            <a:pt x="505" y="798"/>
                            <a:pt x="483" y="828"/>
                          </a:cubicBezTo>
                          <a:cubicBezTo>
                            <a:pt x="461" y="858"/>
                            <a:pt x="456" y="876"/>
                            <a:pt x="435" y="909"/>
                          </a:cubicBezTo>
                          <a:cubicBezTo>
                            <a:pt x="414" y="942"/>
                            <a:pt x="373" y="992"/>
                            <a:pt x="357" y="1023"/>
                          </a:cubicBezTo>
                          <a:cubicBezTo>
                            <a:pt x="341" y="1054"/>
                            <a:pt x="348" y="1076"/>
                            <a:pt x="339" y="1098"/>
                          </a:cubicBezTo>
                          <a:cubicBezTo>
                            <a:pt x="330" y="1120"/>
                            <a:pt x="320" y="1135"/>
                            <a:pt x="306" y="1152"/>
                          </a:cubicBezTo>
                          <a:cubicBezTo>
                            <a:pt x="292" y="1169"/>
                            <a:pt x="273" y="1172"/>
                            <a:pt x="258" y="1200"/>
                          </a:cubicBezTo>
                          <a:cubicBezTo>
                            <a:pt x="243" y="1228"/>
                            <a:pt x="236" y="1292"/>
                            <a:pt x="216" y="1320"/>
                          </a:cubicBezTo>
                          <a:cubicBezTo>
                            <a:pt x="196" y="1348"/>
                            <a:pt x="161" y="1348"/>
                            <a:pt x="138" y="1368"/>
                          </a:cubicBezTo>
                          <a:cubicBezTo>
                            <a:pt x="115" y="1388"/>
                            <a:pt x="98" y="1391"/>
                            <a:pt x="75" y="1440"/>
                          </a:cubicBezTo>
                          <a:cubicBezTo>
                            <a:pt x="52" y="1489"/>
                            <a:pt x="13" y="1627"/>
                            <a:pt x="0" y="1665"/>
                          </a:cubicBezTo>
                        </a:path>
                      </a:pathLst>
                    </a:custGeom>
                    <a:noFill/>
                    <a:ln w="12700">
                      <a:solidFill>
                        <a:srgbClr val="974706"/>
                      </a:solidFill>
                      <a:round/>
                      <a:headEnd/>
                      <a:tailEnd/>
                    </a:ln>
                  </p:spPr>
                  <p:txBody>
                    <a:bodyPr/>
                    <a:lstStyle/>
                    <a:p>
                      <a:endParaRPr lang="zh-TW" altLang="en-US"/>
                    </a:p>
                  </p:txBody>
                </p:sp>
                <p:sp>
                  <p:nvSpPr>
                    <p:cNvPr id="9914" name="Freeform 811"/>
                    <p:cNvSpPr>
                      <a:spLocks noChangeAspect="1"/>
                    </p:cNvSpPr>
                    <p:nvPr/>
                  </p:nvSpPr>
                  <p:spPr bwMode="auto">
                    <a:xfrm>
                      <a:off x="2414" y="4173"/>
                      <a:ext cx="133" cy="1344"/>
                    </a:xfrm>
                    <a:custGeom>
                      <a:avLst/>
                      <a:gdLst>
                        <a:gd name="T0" fmla="*/ 130 w 133"/>
                        <a:gd name="T1" fmla="*/ 0 h 1344"/>
                        <a:gd name="T2" fmla="*/ 130 w 133"/>
                        <a:gd name="T3" fmla="*/ 75 h 1344"/>
                        <a:gd name="T4" fmla="*/ 109 w 133"/>
                        <a:gd name="T5" fmla="*/ 201 h 1344"/>
                        <a:gd name="T6" fmla="*/ 49 w 133"/>
                        <a:gd name="T7" fmla="*/ 327 h 1344"/>
                        <a:gd name="T8" fmla="*/ 22 w 133"/>
                        <a:gd name="T9" fmla="*/ 480 h 1344"/>
                        <a:gd name="T10" fmla="*/ 1 w 133"/>
                        <a:gd name="T11" fmla="*/ 681 h 1344"/>
                        <a:gd name="T12" fmla="*/ 25 w 133"/>
                        <a:gd name="T13" fmla="*/ 864 h 1344"/>
                        <a:gd name="T14" fmla="*/ 28 w 133"/>
                        <a:gd name="T15" fmla="*/ 954 h 1344"/>
                        <a:gd name="T16" fmla="*/ 52 w 133"/>
                        <a:gd name="T17" fmla="*/ 1014 h 1344"/>
                        <a:gd name="T18" fmla="*/ 82 w 133"/>
                        <a:gd name="T19" fmla="*/ 1086 h 1344"/>
                        <a:gd name="T20" fmla="*/ 97 w 133"/>
                        <a:gd name="T21" fmla="*/ 1107 h 1344"/>
                        <a:gd name="T22" fmla="*/ 112 w 133"/>
                        <a:gd name="T23" fmla="*/ 1197 h 1344"/>
                        <a:gd name="T24" fmla="*/ 130 w 133"/>
                        <a:gd name="T25" fmla="*/ 1284 h 1344"/>
                        <a:gd name="T26" fmla="*/ 130 w 133"/>
                        <a:gd name="T27" fmla="*/ 1344 h 13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3"/>
                        <a:gd name="T43" fmla="*/ 0 h 1344"/>
                        <a:gd name="T44" fmla="*/ 133 w 133"/>
                        <a:gd name="T45" fmla="*/ 1344 h 13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3" h="1344">
                          <a:moveTo>
                            <a:pt x="130" y="0"/>
                          </a:moveTo>
                          <a:cubicBezTo>
                            <a:pt x="131" y="21"/>
                            <a:pt x="133" y="42"/>
                            <a:pt x="130" y="75"/>
                          </a:cubicBezTo>
                          <a:cubicBezTo>
                            <a:pt x="127" y="108"/>
                            <a:pt x="122" y="159"/>
                            <a:pt x="109" y="201"/>
                          </a:cubicBezTo>
                          <a:cubicBezTo>
                            <a:pt x="96" y="243"/>
                            <a:pt x="63" y="281"/>
                            <a:pt x="49" y="327"/>
                          </a:cubicBezTo>
                          <a:cubicBezTo>
                            <a:pt x="35" y="373"/>
                            <a:pt x="30" y="421"/>
                            <a:pt x="22" y="480"/>
                          </a:cubicBezTo>
                          <a:cubicBezTo>
                            <a:pt x="14" y="539"/>
                            <a:pt x="0" y="617"/>
                            <a:pt x="1" y="681"/>
                          </a:cubicBezTo>
                          <a:cubicBezTo>
                            <a:pt x="2" y="745"/>
                            <a:pt x="21" y="819"/>
                            <a:pt x="25" y="864"/>
                          </a:cubicBezTo>
                          <a:cubicBezTo>
                            <a:pt x="29" y="909"/>
                            <a:pt x="24" y="929"/>
                            <a:pt x="28" y="954"/>
                          </a:cubicBezTo>
                          <a:cubicBezTo>
                            <a:pt x="32" y="979"/>
                            <a:pt x="43" y="992"/>
                            <a:pt x="52" y="1014"/>
                          </a:cubicBezTo>
                          <a:cubicBezTo>
                            <a:pt x="61" y="1036"/>
                            <a:pt x="74" y="1071"/>
                            <a:pt x="82" y="1086"/>
                          </a:cubicBezTo>
                          <a:cubicBezTo>
                            <a:pt x="90" y="1101"/>
                            <a:pt x="92" y="1089"/>
                            <a:pt x="97" y="1107"/>
                          </a:cubicBezTo>
                          <a:cubicBezTo>
                            <a:pt x="102" y="1125"/>
                            <a:pt x="107" y="1168"/>
                            <a:pt x="112" y="1197"/>
                          </a:cubicBezTo>
                          <a:cubicBezTo>
                            <a:pt x="117" y="1226"/>
                            <a:pt x="127" y="1260"/>
                            <a:pt x="130" y="1284"/>
                          </a:cubicBezTo>
                          <a:cubicBezTo>
                            <a:pt x="133" y="1308"/>
                            <a:pt x="131" y="1326"/>
                            <a:pt x="130" y="1344"/>
                          </a:cubicBezTo>
                        </a:path>
                      </a:pathLst>
                    </a:custGeom>
                    <a:noFill/>
                    <a:ln w="12700">
                      <a:solidFill>
                        <a:srgbClr val="974706"/>
                      </a:solidFill>
                      <a:round/>
                      <a:headEnd/>
                      <a:tailEnd/>
                    </a:ln>
                  </p:spPr>
                  <p:txBody>
                    <a:bodyPr/>
                    <a:lstStyle/>
                    <a:p>
                      <a:endParaRPr lang="zh-TW" altLang="en-US"/>
                    </a:p>
                  </p:txBody>
                </p:sp>
              </p:grpSp>
              <p:grpSp>
                <p:nvGrpSpPr>
                  <p:cNvPr id="9889" name="Group 812"/>
                  <p:cNvGrpSpPr>
                    <a:grpSpLocks noChangeAspect="1"/>
                  </p:cNvGrpSpPr>
                  <p:nvPr/>
                </p:nvGrpSpPr>
                <p:grpSpPr bwMode="auto">
                  <a:xfrm rot="240000">
                    <a:off x="3458" y="2429"/>
                    <a:ext cx="4323" cy="7766"/>
                    <a:chOff x="4785" y="2658"/>
                    <a:chExt cx="1662" cy="3402"/>
                  </a:xfrm>
                </p:grpSpPr>
                <p:sp>
                  <p:nvSpPr>
                    <p:cNvPr id="9897" name="Freeform 813"/>
                    <p:cNvSpPr>
                      <a:spLocks noChangeAspect="1"/>
                    </p:cNvSpPr>
                    <p:nvPr/>
                  </p:nvSpPr>
                  <p:spPr bwMode="auto">
                    <a:xfrm>
                      <a:off x="6354" y="2721"/>
                      <a:ext cx="93" cy="132"/>
                    </a:xfrm>
                    <a:custGeom>
                      <a:avLst/>
                      <a:gdLst>
                        <a:gd name="T0" fmla="*/ 0 w 93"/>
                        <a:gd name="T1" fmla="*/ 0 h 132"/>
                        <a:gd name="T2" fmla="*/ 93 w 93"/>
                        <a:gd name="T3" fmla="*/ 132 h 132"/>
                        <a:gd name="T4" fmla="*/ 0 60000 65536"/>
                        <a:gd name="T5" fmla="*/ 0 60000 65536"/>
                        <a:gd name="T6" fmla="*/ 0 w 93"/>
                        <a:gd name="T7" fmla="*/ 0 h 132"/>
                        <a:gd name="T8" fmla="*/ 93 w 93"/>
                        <a:gd name="T9" fmla="*/ 132 h 132"/>
                      </a:gdLst>
                      <a:ahLst/>
                      <a:cxnLst>
                        <a:cxn ang="T4">
                          <a:pos x="T0" y="T1"/>
                        </a:cxn>
                        <a:cxn ang="T5">
                          <a:pos x="T2" y="T3"/>
                        </a:cxn>
                      </a:cxnLst>
                      <a:rect l="T6" t="T7" r="T8" b="T9"/>
                      <a:pathLst>
                        <a:path w="93" h="132">
                          <a:moveTo>
                            <a:pt x="0" y="0"/>
                          </a:moveTo>
                          <a:cubicBezTo>
                            <a:pt x="39" y="56"/>
                            <a:pt x="78" y="112"/>
                            <a:pt x="93" y="132"/>
                          </a:cubicBezTo>
                        </a:path>
                      </a:pathLst>
                    </a:custGeom>
                    <a:noFill/>
                    <a:ln w="9525">
                      <a:solidFill>
                        <a:srgbClr val="0066FF"/>
                      </a:solidFill>
                      <a:round/>
                      <a:headEnd/>
                      <a:tailEnd/>
                    </a:ln>
                  </p:spPr>
                  <p:txBody>
                    <a:bodyPr/>
                    <a:lstStyle/>
                    <a:p>
                      <a:endParaRPr lang="zh-TW" altLang="en-US"/>
                    </a:p>
                  </p:txBody>
                </p:sp>
                <p:sp>
                  <p:nvSpPr>
                    <p:cNvPr id="9898" name="Freeform 814"/>
                    <p:cNvSpPr>
                      <a:spLocks noChangeAspect="1"/>
                    </p:cNvSpPr>
                    <p:nvPr/>
                  </p:nvSpPr>
                  <p:spPr bwMode="auto">
                    <a:xfrm>
                      <a:off x="6003" y="2658"/>
                      <a:ext cx="162" cy="180"/>
                    </a:xfrm>
                    <a:custGeom>
                      <a:avLst/>
                      <a:gdLst>
                        <a:gd name="T0" fmla="*/ 0 w 162"/>
                        <a:gd name="T1" fmla="*/ 0 h 180"/>
                        <a:gd name="T2" fmla="*/ 90 w 162"/>
                        <a:gd name="T3" fmla="*/ 90 h 180"/>
                        <a:gd name="T4" fmla="*/ 162 w 162"/>
                        <a:gd name="T5" fmla="*/ 180 h 180"/>
                        <a:gd name="T6" fmla="*/ 0 60000 65536"/>
                        <a:gd name="T7" fmla="*/ 0 60000 65536"/>
                        <a:gd name="T8" fmla="*/ 0 60000 65536"/>
                        <a:gd name="T9" fmla="*/ 0 w 162"/>
                        <a:gd name="T10" fmla="*/ 0 h 180"/>
                        <a:gd name="T11" fmla="*/ 162 w 162"/>
                        <a:gd name="T12" fmla="*/ 180 h 180"/>
                      </a:gdLst>
                      <a:ahLst/>
                      <a:cxnLst>
                        <a:cxn ang="T6">
                          <a:pos x="T0" y="T1"/>
                        </a:cxn>
                        <a:cxn ang="T7">
                          <a:pos x="T2" y="T3"/>
                        </a:cxn>
                        <a:cxn ang="T8">
                          <a:pos x="T4" y="T5"/>
                        </a:cxn>
                      </a:cxnLst>
                      <a:rect l="T9" t="T10" r="T11" b="T12"/>
                      <a:pathLst>
                        <a:path w="162" h="180">
                          <a:moveTo>
                            <a:pt x="0" y="0"/>
                          </a:moveTo>
                          <a:cubicBezTo>
                            <a:pt x="31" y="30"/>
                            <a:pt x="63" y="60"/>
                            <a:pt x="90" y="90"/>
                          </a:cubicBezTo>
                          <a:cubicBezTo>
                            <a:pt x="117" y="120"/>
                            <a:pt x="150" y="165"/>
                            <a:pt x="162" y="180"/>
                          </a:cubicBezTo>
                        </a:path>
                      </a:pathLst>
                    </a:custGeom>
                    <a:noFill/>
                    <a:ln w="9525">
                      <a:solidFill>
                        <a:srgbClr val="0066FF"/>
                      </a:solidFill>
                      <a:round/>
                      <a:headEnd/>
                      <a:tailEnd/>
                    </a:ln>
                  </p:spPr>
                  <p:txBody>
                    <a:bodyPr/>
                    <a:lstStyle/>
                    <a:p>
                      <a:endParaRPr lang="zh-TW" altLang="en-US"/>
                    </a:p>
                  </p:txBody>
                </p:sp>
                <p:sp>
                  <p:nvSpPr>
                    <p:cNvPr id="9899" name="Freeform 815"/>
                    <p:cNvSpPr>
                      <a:spLocks noChangeAspect="1"/>
                    </p:cNvSpPr>
                    <p:nvPr/>
                  </p:nvSpPr>
                  <p:spPr bwMode="auto">
                    <a:xfrm>
                      <a:off x="5859" y="2814"/>
                      <a:ext cx="162" cy="165"/>
                    </a:xfrm>
                    <a:custGeom>
                      <a:avLst/>
                      <a:gdLst>
                        <a:gd name="T0" fmla="*/ 0 w 162"/>
                        <a:gd name="T1" fmla="*/ 0 h 165"/>
                        <a:gd name="T2" fmla="*/ 162 w 162"/>
                        <a:gd name="T3" fmla="*/ 165 h 165"/>
                        <a:gd name="T4" fmla="*/ 0 60000 65536"/>
                        <a:gd name="T5" fmla="*/ 0 60000 65536"/>
                        <a:gd name="T6" fmla="*/ 0 w 162"/>
                        <a:gd name="T7" fmla="*/ 0 h 165"/>
                        <a:gd name="T8" fmla="*/ 162 w 162"/>
                        <a:gd name="T9" fmla="*/ 165 h 165"/>
                      </a:gdLst>
                      <a:ahLst/>
                      <a:cxnLst>
                        <a:cxn ang="T4">
                          <a:pos x="T0" y="T1"/>
                        </a:cxn>
                        <a:cxn ang="T5">
                          <a:pos x="T2" y="T3"/>
                        </a:cxn>
                      </a:cxnLst>
                      <a:rect l="T6" t="T7" r="T8" b="T9"/>
                      <a:pathLst>
                        <a:path w="162" h="165">
                          <a:moveTo>
                            <a:pt x="0" y="0"/>
                          </a:moveTo>
                          <a:cubicBezTo>
                            <a:pt x="67" y="69"/>
                            <a:pt x="135" y="138"/>
                            <a:pt x="162" y="165"/>
                          </a:cubicBezTo>
                        </a:path>
                      </a:pathLst>
                    </a:custGeom>
                    <a:noFill/>
                    <a:ln w="9525">
                      <a:solidFill>
                        <a:srgbClr val="0066FF"/>
                      </a:solidFill>
                      <a:round/>
                      <a:headEnd/>
                      <a:tailEnd/>
                    </a:ln>
                  </p:spPr>
                  <p:txBody>
                    <a:bodyPr/>
                    <a:lstStyle/>
                    <a:p>
                      <a:endParaRPr lang="zh-TW" altLang="en-US"/>
                    </a:p>
                  </p:txBody>
                </p:sp>
                <p:sp>
                  <p:nvSpPr>
                    <p:cNvPr id="9900" name="Freeform 816"/>
                    <p:cNvSpPr>
                      <a:spLocks noChangeAspect="1"/>
                    </p:cNvSpPr>
                    <p:nvPr/>
                  </p:nvSpPr>
                  <p:spPr bwMode="auto">
                    <a:xfrm>
                      <a:off x="5736" y="3027"/>
                      <a:ext cx="63" cy="21"/>
                    </a:xfrm>
                    <a:custGeom>
                      <a:avLst/>
                      <a:gdLst>
                        <a:gd name="T0" fmla="*/ 0 w 63"/>
                        <a:gd name="T1" fmla="*/ 0 h 21"/>
                        <a:gd name="T2" fmla="*/ 63 w 63"/>
                        <a:gd name="T3" fmla="*/ 21 h 21"/>
                        <a:gd name="T4" fmla="*/ 0 60000 65536"/>
                        <a:gd name="T5" fmla="*/ 0 60000 65536"/>
                        <a:gd name="T6" fmla="*/ 0 w 63"/>
                        <a:gd name="T7" fmla="*/ 0 h 21"/>
                        <a:gd name="T8" fmla="*/ 63 w 63"/>
                        <a:gd name="T9" fmla="*/ 21 h 21"/>
                      </a:gdLst>
                      <a:ahLst/>
                      <a:cxnLst>
                        <a:cxn ang="T4">
                          <a:pos x="T0" y="T1"/>
                        </a:cxn>
                        <a:cxn ang="T5">
                          <a:pos x="T2" y="T3"/>
                        </a:cxn>
                      </a:cxnLst>
                      <a:rect l="T6" t="T7" r="T8" b="T9"/>
                      <a:pathLst>
                        <a:path w="63" h="21">
                          <a:moveTo>
                            <a:pt x="0" y="0"/>
                          </a:moveTo>
                          <a:cubicBezTo>
                            <a:pt x="26" y="9"/>
                            <a:pt x="52" y="18"/>
                            <a:pt x="63" y="21"/>
                          </a:cubicBezTo>
                        </a:path>
                      </a:pathLst>
                    </a:custGeom>
                    <a:noFill/>
                    <a:ln w="9525">
                      <a:solidFill>
                        <a:srgbClr val="0066FF"/>
                      </a:solidFill>
                      <a:round/>
                      <a:headEnd/>
                      <a:tailEnd/>
                    </a:ln>
                  </p:spPr>
                  <p:txBody>
                    <a:bodyPr/>
                    <a:lstStyle/>
                    <a:p>
                      <a:endParaRPr lang="zh-TW" altLang="en-US"/>
                    </a:p>
                  </p:txBody>
                </p:sp>
                <p:sp>
                  <p:nvSpPr>
                    <p:cNvPr id="9901" name="Freeform 817"/>
                    <p:cNvSpPr>
                      <a:spLocks noChangeAspect="1"/>
                    </p:cNvSpPr>
                    <p:nvPr/>
                  </p:nvSpPr>
                  <p:spPr bwMode="auto">
                    <a:xfrm>
                      <a:off x="5508" y="3027"/>
                      <a:ext cx="141" cy="207"/>
                    </a:xfrm>
                    <a:custGeom>
                      <a:avLst/>
                      <a:gdLst>
                        <a:gd name="T0" fmla="*/ 141 w 141"/>
                        <a:gd name="T1" fmla="*/ 0 h 207"/>
                        <a:gd name="T2" fmla="*/ 117 w 141"/>
                        <a:gd name="T3" fmla="*/ 78 h 207"/>
                        <a:gd name="T4" fmla="*/ 93 w 141"/>
                        <a:gd name="T5" fmla="*/ 117 h 207"/>
                        <a:gd name="T6" fmla="*/ 75 w 141"/>
                        <a:gd name="T7" fmla="*/ 153 h 207"/>
                        <a:gd name="T8" fmla="*/ 0 w 141"/>
                        <a:gd name="T9" fmla="*/ 207 h 207"/>
                        <a:gd name="T10" fmla="*/ 0 60000 65536"/>
                        <a:gd name="T11" fmla="*/ 0 60000 65536"/>
                        <a:gd name="T12" fmla="*/ 0 60000 65536"/>
                        <a:gd name="T13" fmla="*/ 0 60000 65536"/>
                        <a:gd name="T14" fmla="*/ 0 60000 65536"/>
                        <a:gd name="T15" fmla="*/ 0 w 141"/>
                        <a:gd name="T16" fmla="*/ 0 h 207"/>
                        <a:gd name="T17" fmla="*/ 141 w 141"/>
                        <a:gd name="T18" fmla="*/ 207 h 207"/>
                      </a:gdLst>
                      <a:ahLst/>
                      <a:cxnLst>
                        <a:cxn ang="T10">
                          <a:pos x="T0" y="T1"/>
                        </a:cxn>
                        <a:cxn ang="T11">
                          <a:pos x="T2" y="T3"/>
                        </a:cxn>
                        <a:cxn ang="T12">
                          <a:pos x="T4" y="T5"/>
                        </a:cxn>
                        <a:cxn ang="T13">
                          <a:pos x="T6" y="T7"/>
                        </a:cxn>
                        <a:cxn ang="T14">
                          <a:pos x="T8" y="T9"/>
                        </a:cxn>
                      </a:cxnLst>
                      <a:rect l="T15" t="T16" r="T17" b="T18"/>
                      <a:pathLst>
                        <a:path w="141" h="207">
                          <a:moveTo>
                            <a:pt x="141" y="0"/>
                          </a:moveTo>
                          <a:cubicBezTo>
                            <a:pt x="133" y="29"/>
                            <a:pt x="125" y="59"/>
                            <a:pt x="117" y="78"/>
                          </a:cubicBezTo>
                          <a:cubicBezTo>
                            <a:pt x="109" y="97"/>
                            <a:pt x="100" y="105"/>
                            <a:pt x="93" y="117"/>
                          </a:cubicBezTo>
                          <a:cubicBezTo>
                            <a:pt x="86" y="129"/>
                            <a:pt x="90" y="138"/>
                            <a:pt x="75" y="153"/>
                          </a:cubicBezTo>
                          <a:cubicBezTo>
                            <a:pt x="60" y="168"/>
                            <a:pt x="12" y="198"/>
                            <a:pt x="0" y="207"/>
                          </a:cubicBezTo>
                        </a:path>
                      </a:pathLst>
                    </a:custGeom>
                    <a:noFill/>
                    <a:ln w="9525">
                      <a:solidFill>
                        <a:srgbClr val="0066FF"/>
                      </a:solidFill>
                      <a:round/>
                      <a:headEnd/>
                      <a:tailEnd/>
                    </a:ln>
                  </p:spPr>
                  <p:txBody>
                    <a:bodyPr/>
                    <a:lstStyle/>
                    <a:p>
                      <a:endParaRPr lang="zh-TW" altLang="en-US"/>
                    </a:p>
                  </p:txBody>
                </p:sp>
                <p:sp>
                  <p:nvSpPr>
                    <p:cNvPr id="9902" name="Freeform 818"/>
                    <p:cNvSpPr>
                      <a:spLocks noChangeAspect="1"/>
                    </p:cNvSpPr>
                    <p:nvPr/>
                  </p:nvSpPr>
                  <p:spPr bwMode="auto">
                    <a:xfrm>
                      <a:off x="5241" y="3441"/>
                      <a:ext cx="132" cy="267"/>
                    </a:xfrm>
                    <a:custGeom>
                      <a:avLst/>
                      <a:gdLst>
                        <a:gd name="T0" fmla="*/ 132 w 132"/>
                        <a:gd name="T1" fmla="*/ 0 h 267"/>
                        <a:gd name="T2" fmla="*/ 102 w 132"/>
                        <a:gd name="T3" fmla="*/ 81 h 267"/>
                        <a:gd name="T4" fmla="*/ 72 w 132"/>
                        <a:gd name="T5" fmla="*/ 129 h 267"/>
                        <a:gd name="T6" fmla="*/ 36 w 132"/>
                        <a:gd name="T7" fmla="*/ 171 h 267"/>
                        <a:gd name="T8" fmla="*/ 15 w 132"/>
                        <a:gd name="T9" fmla="*/ 222 h 267"/>
                        <a:gd name="T10" fmla="*/ 0 w 132"/>
                        <a:gd name="T11" fmla="*/ 267 h 267"/>
                        <a:gd name="T12" fmla="*/ 0 60000 65536"/>
                        <a:gd name="T13" fmla="*/ 0 60000 65536"/>
                        <a:gd name="T14" fmla="*/ 0 60000 65536"/>
                        <a:gd name="T15" fmla="*/ 0 60000 65536"/>
                        <a:gd name="T16" fmla="*/ 0 60000 65536"/>
                        <a:gd name="T17" fmla="*/ 0 60000 65536"/>
                        <a:gd name="T18" fmla="*/ 0 w 132"/>
                        <a:gd name="T19" fmla="*/ 0 h 267"/>
                        <a:gd name="T20" fmla="*/ 132 w 132"/>
                        <a:gd name="T21" fmla="*/ 267 h 267"/>
                      </a:gdLst>
                      <a:ahLst/>
                      <a:cxnLst>
                        <a:cxn ang="T12">
                          <a:pos x="T0" y="T1"/>
                        </a:cxn>
                        <a:cxn ang="T13">
                          <a:pos x="T2" y="T3"/>
                        </a:cxn>
                        <a:cxn ang="T14">
                          <a:pos x="T4" y="T5"/>
                        </a:cxn>
                        <a:cxn ang="T15">
                          <a:pos x="T6" y="T7"/>
                        </a:cxn>
                        <a:cxn ang="T16">
                          <a:pos x="T8" y="T9"/>
                        </a:cxn>
                        <a:cxn ang="T17">
                          <a:pos x="T10" y="T11"/>
                        </a:cxn>
                      </a:cxnLst>
                      <a:rect l="T18" t="T19" r="T20" b="T21"/>
                      <a:pathLst>
                        <a:path w="132" h="267">
                          <a:moveTo>
                            <a:pt x="132" y="0"/>
                          </a:moveTo>
                          <a:cubicBezTo>
                            <a:pt x="122" y="30"/>
                            <a:pt x="112" y="60"/>
                            <a:pt x="102" y="81"/>
                          </a:cubicBezTo>
                          <a:cubicBezTo>
                            <a:pt x="92" y="102"/>
                            <a:pt x="83" y="114"/>
                            <a:pt x="72" y="129"/>
                          </a:cubicBezTo>
                          <a:cubicBezTo>
                            <a:pt x="61" y="144"/>
                            <a:pt x="45" y="156"/>
                            <a:pt x="36" y="171"/>
                          </a:cubicBezTo>
                          <a:cubicBezTo>
                            <a:pt x="27" y="186"/>
                            <a:pt x="21" y="206"/>
                            <a:pt x="15" y="222"/>
                          </a:cubicBezTo>
                          <a:cubicBezTo>
                            <a:pt x="9" y="238"/>
                            <a:pt x="2" y="260"/>
                            <a:pt x="0" y="267"/>
                          </a:cubicBezTo>
                        </a:path>
                      </a:pathLst>
                    </a:custGeom>
                    <a:noFill/>
                    <a:ln w="9525">
                      <a:solidFill>
                        <a:srgbClr val="0066FF"/>
                      </a:solidFill>
                      <a:round/>
                      <a:headEnd/>
                      <a:tailEnd/>
                    </a:ln>
                  </p:spPr>
                  <p:txBody>
                    <a:bodyPr/>
                    <a:lstStyle/>
                    <a:p>
                      <a:endParaRPr lang="zh-TW" altLang="en-US"/>
                    </a:p>
                  </p:txBody>
                </p:sp>
                <p:sp>
                  <p:nvSpPr>
                    <p:cNvPr id="9903" name="Freeform 819"/>
                    <p:cNvSpPr>
                      <a:spLocks noChangeAspect="1"/>
                    </p:cNvSpPr>
                    <p:nvPr/>
                  </p:nvSpPr>
                  <p:spPr bwMode="auto">
                    <a:xfrm>
                      <a:off x="5268" y="3654"/>
                      <a:ext cx="240" cy="81"/>
                    </a:xfrm>
                    <a:custGeom>
                      <a:avLst/>
                      <a:gdLst>
                        <a:gd name="T0" fmla="*/ 0 w 240"/>
                        <a:gd name="T1" fmla="*/ 0 h 81"/>
                        <a:gd name="T2" fmla="*/ 51 w 240"/>
                        <a:gd name="T3" fmla="*/ 21 h 81"/>
                        <a:gd name="T4" fmla="*/ 126 w 240"/>
                        <a:gd name="T5" fmla="*/ 36 h 81"/>
                        <a:gd name="T6" fmla="*/ 204 w 240"/>
                        <a:gd name="T7" fmla="*/ 54 h 81"/>
                        <a:gd name="T8" fmla="*/ 240 w 240"/>
                        <a:gd name="T9" fmla="*/ 81 h 81"/>
                        <a:gd name="T10" fmla="*/ 0 60000 65536"/>
                        <a:gd name="T11" fmla="*/ 0 60000 65536"/>
                        <a:gd name="T12" fmla="*/ 0 60000 65536"/>
                        <a:gd name="T13" fmla="*/ 0 60000 65536"/>
                        <a:gd name="T14" fmla="*/ 0 60000 65536"/>
                        <a:gd name="T15" fmla="*/ 0 w 240"/>
                        <a:gd name="T16" fmla="*/ 0 h 81"/>
                        <a:gd name="T17" fmla="*/ 240 w 240"/>
                        <a:gd name="T18" fmla="*/ 81 h 81"/>
                      </a:gdLst>
                      <a:ahLst/>
                      <a:cxnLst>
                        <a:cxn ang="T10">
                          <a:pos x="T0" y="T1"/>
                        </a:cxn>
                        <a:cxn ang="T11">
                          <a:pos x="T2" y="T3"/>
                        </a:cxn>
                        <a:cxn ang="T12">
                          <a:pos x="T4" y="T5"/>
                        </a:cxn>
                        <a:cxn ang="T13">
                          <a:pos x="T6" y="T7"/>
                        </a:cxn>
                        <a:cxn ang="T14">
                          <a:pos x="T8" y="T9"/>
                        </a:cxn>
                      </a:cxnLst>
                      <a:rect l="T15" t="T16" r="T17" b="T18"/>
                      <a:pathLst>
                        <a:path w="240" h="81">
                          <a:moveTo>
                            <a:pt x="0" y="0"/>
                          </a:moveTo>
                          <a:cubicBezTo>
                            <a:pt x="15" y="7"/>
                            <a:pt x="30" y="15"/>
                            <a:pt x="51" y="21"/>
                          </a:cubicBezTo>
                          <a:cubicBezTo>
                            <a:pt x="72" y="27"/>
                            <a:pt x="101" y="31"/>
                            <a:pt x="126" y="36"/>
                          </a:cubicBezTo>
                          <a:cubicBezTo>
                            <a:pt x="151" y="41"/>
                            <a:pt x="185" y="46"/>
                            <a:pt x="204" y="54"/>
                          </a:cubicBezTo>
                          <a:cubicBezTo>
                            <a:pt x="223" y="62"/>
                            <a:pt x="231" y="71"/>
                            <a:pt x="240" y="81"/>
                          </a:cubicBezTo>
                        </a:path>
                      </a:pathLst>
                    </a:custGeom>
                    <a:noFill/>
                    <a:ln w="9525">
                      <a:solidFill>
                        <a:srgbClr val="0066FF"/>
                      </a:solidFill>
                      <a:round/>
                      <a:headEnd/>
                      <a:tailEnd/>
                    </a:ln>
                  </p:spPr>
                  <p:txBody>
                    <a:bodyPr/>
                    <a:lstStyle/>
                    <a:p>
                      <a:endParaRPr lang="zh-TW" altLang="en-US"/>
                    </a:p>
                  </p:txBody>
                </p:sp>
                <p:sp>
                  <p:nvSpPr>
                    <p:cNvPr id="9904" name="Freeform 820"/>
                    <p:cNvSpPr>
                      <a:spLocks noChangeAspect="1"/>
                    </p:cNvSpPr>
                    <p:nvPr/>
                  </p:nvSpPr>
                  <p:spPr bwMode="auto">
                    <a:xfrm>
                      <a:off x="5118" y="4044"/>
                      <a:ext cx="390" cy="168"/>
                    </a:xfrm>
                    <a:custGeom>
                      <a:avLst/>
                      <a:gdLst>
                        <a:gd name="T0" fmla="*/ 0 w 390"/>
                        <a:gd name="T1" fmla="*/ 0 h 168"/>
                        <a:gd name="T2" fmla="*/ 51 w 390"/>
                        <a:gd name="T3" fmla="*/ 12 h 168"/>
                        <a:gd name="T4" fmla="*/ 123 w 390"/>
                        <a:gd name="T5" fmla="*/ 33 h 168"/>
                        <a:gd name="T6" fmla="*/ 198 w 390"/>
                        <a:gd name="T7" fmla="*/ 69 h 168"/>
                        <a:gd name="T8" fmla="*/ 273 w 390"/>
                        <a:gd name="T9" fmla="*/ 96 h 168"/>
                        <a:gd name="T10" fmla="*/ 390 w 390"/>
                        <a:gd name="T11" fmla="*/ 168 h 168"/>
                        <a:gd name="T12" fmla="*/ 0 60000 65536"/>
                        <a:gd name="T13" fmla="*/ 0 60000 65536"/>
                        <a:gd name="T14" fmla="*/ 0 60000 65536"/>
                        <a:gd name="T15" fmla="*/ 0 60000 65536"/>
                        <a:gd name="T16" fmla="*/ 0 60000 65536"/>
                        <a:gd name="T17" fmla="*/ 0 60000 65536"/>
                        <a:gd name="T18" fmla="*/ 0 w 390"/>
                        <a:gd name="T19" fmla="*/ 0 h 168"/>
                        <a:gd name="T20" fmla="*/ 390 w 390"/>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390" h="168">
                          <a:moveTo>
                            <a:pt x="0" y="0"/>
                          </a:moveTo>
                          <a:cubicBezTo>
                            <a:pt x="15" y="3"/>
                            <a:pt x="31" y="7"/>
                            <a:pt x="51" y="12"/>
                          </a:cubicBezTo>
                          <a:cubicBezTo>
                            <a:pt x="71" y="17"/>
                            <a:pt x="99" y="24"/>
                            <a:pt x="123" y="33"/>
                          </a:cubicBezTo>
                          <a:cubicBezTo>
                            <a:pt x="147" y="42"/>
                            <a:pt x="173" y="59"/>
                            <a:pt x="198" y="69"/>
                          </a:cubicBezTo>
                          <a:cubicBezTo>
                            <a:pt x="223" y="79"/>
                            <a:pt x="241" y="80"/>
                            <a:pt x="273" y="96"/>
                          </a:cubicBezTo>
                          <a:cubicBezTo>
                            <a:pt x="305" y="112"/>
                            <a:pt x="347" y="140"/>
                            <a:pt x="390" y="168"/>
                          </a:cubicBezTo>
                        </a:path>
                      </a:pathLst>
                    </a:custGeom>
                    <a:noFill/>
                    <a:ln w="9525">
                      <a:solidFill>
                        <a:srgbClr val="0066FF"/>
                      </a:solidFill>
                      <a:round/>
                      <a:headEnd/>
                      <a:tailEnd/>
                    </a:ln>
                  </p:spPr>
                  <p:txBody>
                    <a:bodyPr/>
                    <a:lstStyle/>
                    <a:p>
                      <a:endParaRPr lang="zh-TW" altLang="en-US"/>
                    </a:p>
                  </p:txBody>
                </p:sp>
                <p:sp>
                  <p:nvSpPr>
                    <p:cNvPr id="9905" name="Freeform 821"/>
                    <p:cNvSpPr>
                      <a:spLocks noChangeAspect="1"/>
                    </p:cNvSpPr>
                    <p:nvPr/>
                  </p:nvSpPr>
                  <p:spPr bwMode="auto">
                    <a:xfrm>
                      <a:off x="4851" y="4314"/>
                      <a:ext cx="90" cy="147"/>
                    </a:xfrm>
                    <a:custGeom>
                      <a:avLst/>
                      <a:gdLst>
                        <a:gd name="T0" fmla="*/ 90 w 90"/>
                        <a:gd name="T1" fmla="*/ 0 h 147"/>
                        <a:gd name="T2" fmla="*/ 87 w 90"/>
                        <a:gd name="T3" fmla="*/ 36 h 147"/>
                        <a:gd name="T4" fmla="*/ 69 w 90"/>
                        <a:gd name="T5" fmla="*/ 75 h 147"/>
                        <a:gd name="T6" fmla="*/ 54 w 90"/>
                        <a:gd name="T7" fmla="*/ 102 h 147"/>
                        <a:gd name="T8" fmla="*/ 21 w 90"/>
                        <a:gd name="T9" fmla="*/ 132 h 147"/>
                        <a:gd name="T10" fmla="*/ 0 w 90"/>
                        <a:gd name="T11" fmla="*/ 147 h 147"/>
                        <a:gd name="T12" fmla="*/ 0 60000 65536"/>
                        <a:gd name="T13" fmla="*/ 0 60000 65536"/>
                        <a:gd name="T14" fmla="*/ 0 60000 65536"/>
                        <a:gd name="T15" fmla="*/ 0 60000 65536"/>
                        <a:gd name="T16" fmla="*/ 0 60000 65536"/>
                        <a:gd name="T17" fmla="*/ 0 60000 65536"/>
                        <a:gd name="T18" fmla="*/ 0 w 90"/>
                        <a:gd name="T19" fmla="*/ 0 h 147"/>
                        <a:gd name="T20" fmla="*/ 90 w 90"/>
                        <a:gd name="T21" fmla="*/ 147 h 147"/>
                      </a:gdLst>
                      <a:ahLst/>
                      <a:cxnLst>
                        <a:cxn ang="T12">
                          <a:pos x="T0" y="T1"/>
                        </a:cxn>
                        <a:cxn ang="T13">
                          <a:pos x="T2" y="T3"/>
                        </a:cxn>
                        <a:cxn ang="T14">
                          <a:pos x="T4" y="T5"/>
                        </a:cxn>
                        <a:cxn ang="T15">
                          <a:pos x="T6" y="T7"/>
                        </a:cxn>
                        <a:cxn ang="T16">
                          <a:pos x="T8" y="T9"/>
                        </a:cxn>
                        <a:cxn ang="T17">
                          <a:pos x="T10" y="T11"/>
                        </a:cxn>
                      </a:cxnLst>
                      <a:rect l="T18" t="T19" r="T20" b="T21"/>
                      <a:pathLst>
                        <a:path w="90" h="147">
                          <a:moveTo>
                            <a:pt x="90" y="0"/>
                          </a:moveTo>
                          <a:cubicBezTo>
                            <a:pt x="90" y="12"/>
                            <a:pt x="90" y="24"/>
                            <a:pt x="87" y="36"/>
                          </a:cubicBezTo>
                          <a:cubicBezTo>
                            <a:pt x="84" y="48"/>
                            <a:pt x="74" y="64"/>
                            <a:pt x="69" y="75"/>
                          </a:cubicBezTo>
                          <a:cubicBezTo>
                            <a:pt x="64" y="86"/>
                            <a:pt x="62" y="93"/>
                            <a:pt x="54" y="102"/>
                          </a:cubicBezTo>
                          <a:cubicBezTo>
                            <a:pt x="46" y="111"/>
                            <a:pt x="30" y="124"/>
                            <a:pt x="21" y="132"/>
                          </a:cubicBezTo>
                          <a:cubicBezTo>
                            <a:pt x="12" y="140"/>
                            <a:pt x="6" y="143"/>
                            <a:pt x="0" y="147"/>
                          </a:cubicBezTo>
                        </a:path>
                      </a:pathLst>
                    </a:custGeom>
                    <a:noFill/>
                    <a:ln w="9525">
                      <a:solidFill>
                        <a:srgbClr val="0066FF"/>
                      </a:solidFill>
                      <a:round/>
                      <a:headEnd/>
                      <a:tailEnd/>
                    </a:ln>
                  </p:spPr>
                  <p:txBody>
                    <a:bodyPr/>
                    <a:lstStyle/>
                    <a:p>
                      <a:endParaRPr lang="zh-TW" altLang="en-US"/>
                    </a:p>
                  </p:txBody>
                </p:sp>
                <p:sp>
                  <p:nvSpPr>
                    <p:cNvPr id="9906" name="Freeform 822"/>
                    <p:cNvSpPr>
                      <a:spLocks noChangeAspect="1"/>
                    </p:cNvSpPr>
                    <p:nvPr/>
                  </p:nvSpPr>
                  <p:spPr bwMode="auto">
                    <a:xfrm>
                      <a:off x="5073" y="4536"/>
                      <a:ext cx="300" cy="117"/>
                    </a:xfrm>
                    <a:custGeom>
                      <a:avLst/>
                      <a:gdLst>
                        <a:gd name="T0" fmla="*/ 0 w 300"/>
                        <a:gd name="T1" fmla="*/ 0 h 117"/>
                        <a:gd name="T2" fmla="*/ 141 w 300"/>
                        <a:gd name="T3" fmla="*/ 36 h 117"/>
                        <a:gd name="T4" fmla="*/ 300 w 300"/>
                        <a:gd name="T5" fmla="*/ 117 h 117"/>
                        <a:gd name="T6" fmla="*/ 0 60000 65536"/>
                        <a:gd name="T7" fmla="*/ 0 60000 65536"/>
                        <a:gd name="T8" fmla="*/ 0 60000 65536"/>
                        <a:gd name="T9" fmla="*/ 0 w 300"/>
                        <a:gd name="T10" fmla="*/ 0 h 117"/>
                        <a:gd name="T11" fmla="*/ 300 w 300"/>
                        <a:gd name="T12" fmla="*/ 117 h 117"/>
                      </a:gdLst>
                      <a:ahLst/>
                      <a:cxnLst>
                        <a:cxn ang="T6">
                          <a:pos x="T0" y="T1"/>
                        </a:cxn>
                        <a:cxn ang="T7">
                          <a:pos x="T2" y="T3"/>
                        </a:cxn>
                        <a:cxn ang="T8">
                          <a:pos x="T4" y="T5"/>
                        </a:cxn>
                      </a:cxnLst>
                      <a:rect l="T9" t="T10" r="T11" b="T12"/>
                      <a:pathLst>
                        <a:path w="300" h="117">
                          <a:moveTo>
                            <a:pt x="0" y="0"/>
                          </a:moveTo>
                          <a:cubicBezTo>
                            <a:pt x="45" y="8"/>
                            <a:pt x="91" y="17"/>
                            <a:pt x="141" y="36"/>
                          </a:cubicBezTo>
                          <a:cubicBezTo>
                            <a:pt x="191" y="55"/>
                            <a:pt x="245" y="86"/>
                            <a:pt x="300" y="117"/>
                          </a:cubicBezTo>
                        </a:path>
                      </a:pathLst>
                    </a:custGeom>
                    <a:noFill/>
                    <a:ln w="9525">
                      <a:solidFill>
                        <a:srgbClr val="0066FF"/>
                      </a:solidFill>
                      <a:round/>
                      <a:headEnd/>
                      <a:tailEnd/>
                    </a:ln>
                  </p:spPr>
                  <p:txBody>
                    <a:bodyPr/>
                    <a:lstStyle/>
                    <a:p>
                      <a:endParaRPr lang="zh-TW" altLang="en-US"/>
                    </a:p>
                  </p:txBody>
                </p:sp>
                <p:sp>
                  <p:nvSpPr>
                    <p:cNvPr id="9907" name="Freeform 823"/>
                    <p:cNvSpPr>
                      <a:spLocks noChangeAspect="1"/>
                    </p:cNvSpPr>
                    <p:nvPr/>
                  </p:nvSpPr>
                  <p:spPr bwMode="auto">
                    <a:xfrm>
                      <a:off x="5028" y="4775"/>
                      <a:ext cx="258" cy="34"/>
                    </a:xfrm>
                    <a:custGeom>
                      <a:avLst/>
                      <a:gdLst>
                        <a:gd name="T0" fmla="*/ 0 w 258"/>
                        <a:gd name="T1" fmla="*/ 10 h 34"/>
                        <a:gd name="T2" fmla="*/ 45 w 258"/>
                        <a:gd name="T3" fmla="*/ 4 h 34"/>
                        <a:gd name="T4" fmla="*/ 90 w 258"/>
                        <a:gd name="T5" fmla="*/ 1 h 34"/>
                        <a:gd name="T6" fmla="*/ 111 w 258"/>
                        <a:gd name="T7" fmla="*/ 10 h 34"/>
                        <a:gd name="T8" fmla="*/ 174 w 258"/>
                        <a:gd name="T9" fmla="*/ 31 h 34"/>
                        <a:gd name="T10" fmla="*/ 258 w 258"/>
                        <a:gd name="T11" fmla="*/ 28 h 34"/>
                        <a:gd name="T12" fmla="*/ 0 60000 65536"/>
                        <a:gd name="T13" fmla="*/ 0 60000 65536"/>
                        <a:gd name="T14" fmla="*/ 0 60000 65536"/>
                        <a:gd name="T15" fmla="*/ 0 60000 65536"/>
                        <a:gd name="T16" fmla="*/ 0 60000 65536"/>
                        <a:gd name="T17" fmla="*/ 0 60000 65536"/>
                        <a:gd name="T18" fmla="*/ 0 w 258"/>
                        <a:gd name="T19" fmla="*/ 0 h 34"/>
                        <a:gd name="T20" fmla="*/ 258 w 258"/>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58" h="34">
                          <a:moveTo>
                            <a:pt x="0" y="10"/>
                          </a:moveTo>
                          <a:cubicBezTo>
                            <a:pt x="15" y="7"/>
                            <a:pt x="30" y="5"/>
                            <a:pt x="45" y="4"/>
                          </a:cubicBezTo>
                          <a:cubicBezTo>
                            <a:pt x="60" y="3"/>
                            <a:pt x="79" y="0"/>
                            <a:pt x="90" y="1"/>
                          </a:cubicBezTo>
                          <a:cubicBezTo>
                            <a:pt x="101" y="2"/>
                            <a:pt x="97" y="5"/>
                            <a:pt x="111" y="10"/>
                          </a:cubicBezTo>
                          <a:cubicBezTo>
                            <a:pt x="125" y="15"/>
                            <a:pt x="150" y="28"/>
                            <a:pt x="174" y="31"/>
                          </a:cubicBezTo>
                          <a:cubicBezTo>
                            <a:pt x="198" y="34"/>
                            <a:pt x="228" y="31"/>
                            <a:pt x="258" y="28"/>
                          </a:cubicBezTo>
                        </a:path>
                      </a:pathLst>
                    </a:custGeom>
                    <a:noFill/>
                    <a:ln w="9525">
                      <a:solidFill>
                        <a:srgbClr val="0066FF"/>
                      </a:solidFill>
                      <a:round/>
                      <a:headEnd/>
                      <a:tailEnd/>
                    </a:ln>
                  </p:spPr>
                  <p:txBody>
                    <a:bodyPr/>
                    <a:lstStyle/>
                    <a:p>
                      <a:endParaRPr lang="zh-TW" altLang="en-US"/>
                    </a:p>
                  </p:txBody>
                </p:sp>
                <p:sp>
                  <p:nvSpPr>
                    <p:cNvPr id="9908" name="Freeform 824"/>
                    <p:cNvSpPr>
                      <a:spLocks noChangeAspect="1"/>
                    </p:cNvSpPr>
                    <p:nvPr/>
                  </p:nvSpPr>
                  <p:spPr bwMode="auto">
                    <a:xfrm>
                      <a:off x="4785" y="4536"/>
                      <a:ext cx="45" cy="99"/>
                    </a:xfrm>
                    <a:custGeom>
                      <a:avLst/>
                      <a:gdLst>
                        <a:gd name="T0" fmla="*/ 45 w 45"/>
                        <a:gd name="T1" fmla="*/ 0 h 99"/>
                        <a:gd name="T2" fmla="*/ 36 w 45"/>
                        <a:gd name="T3" fmla="*/ 24 h 99"/>
                        <a:gd name="T4" fmla="*/ 12 w 45"/>
                        <a:gd name="T5" fmla="*/ 57 h 99"/>
                        <a:gd name="T6" fmla="*/ 0 w 45"/>
                        <a:gd name="T7" fmla="*/ 99 h 99"/>
                        <a:gd name="T8" fmla="*/ 0 60000 65536"/>
                        <a:gd name="T9" fmla="*/ 0 60000 65536"/>
                        <a:gd name="T10" fmla="*/ 0 60000 65536"/>
                        <a:gd name="T11" fmla="*/ 0 60000 65536"/>
                        <a:gd name="T12" fmla="*/ 0 w 45"/>
                        <a:gd name="T13" fmla="*/ 0 h 99"/>
                        <a:gd name="T14" fmla="*/ 45 w 45"/>
                        <a:gd name="T15" fmla="*/ 99 h 99"/>
                      </a:gdLst>
                      <a:ahLst/>
                      <a:cxnLst>
                        <a:cxn ang="T8">
                          <a:pos x="T0" y="T1"/>
                        </a:cxn>
                        <a:cxn ang="T9">
                          <a:pos x="T2" y="T3"/>
                        </a:cxn>
                        <a:cxn ang="T10">
                          <a:pos x="T4" y="T5"/>
                        </a:cxn>
                        <a:cxn ang="T11">
                          <a:pos x="T6" y="T7"/>
                        </a:cxn>
                      </a:cxnLst>
                      <a:rect l="T12" t="T13" r="T14" b="T15"/>
                      <a:pathLst>
                        <a:path w="45" h="99">
                          <a:moveTo>
                            <a:pt x="45" y="0"/>
                          </a:moveTo>
                          <a:cubicBezTo>
                            <a:pt x="43" y="7"/>
                            <a:pt x="41" y="15"/>
                            <a:pt x="36" y="24"/>
                          </a:cubicBezTo>
                          <a:cubicBezTo>
                            <a:pt x="31" y="33"/>
                            <a:pt x="18" y="44"/>
                            <a:pt x="12" y="57"/>
                          </a:cubicBezTo>
                          <a:cubicBezTo>
                            <a:pt x="6" y="70"/>
                            <a:pt x="3" y="84"/>
                            <a:pt x="0" y="99"/>
                          </a:cubicBezTo>
                        </a:path>
                      </a:pathLst>
                    </a:custGeom>
                    <a:noFill/>
                    <a:ln w="9525">
                      <a:solidFill>
                        <a:srgbClr val="0066FF"/>
                      </a:solidFill>
                      <a:round/>
                      <a:headEnd/>
                      <a:tailEnd/>
                    </a:ln>
                  </p:spPr>
                  <p:txBody>
                    <a:bodyPr/>
                    <a:lstStyle/>
                    <a:p>
                      <a:endParaRPr lang="zh-TW" altLang="en-US"/>
                    </a:p>
                  </p:txBody>
                </p:sp>
                <p:sp>
                  <p:nvSpPr>
                    <p:cNvPr id="9909" name="Freeform 825"/>
                    <p:cNvSpPr>
                      <a:spLocks noChangeAspect="1"/>
                    </p:cNvSpPr>
                    <p:nvPr/>
                  </p:nvSpPr>
                  <p:spPr bwMode="auto">
                    <a:xfrm>
                      <a:off x="5118" y="5283"/>
                      <a:ext cx="216" cy="33"/>
                    </a:xfrm>
                    <a:custGeom>
                      <a:avLst/>
                      <a:gdLst>
                        <a:gd name="T0" fmla="*/ 0 w 216"/>
                        <a:gd name="T1" fmla="*/ 6 h 33"/>
                        <a:gd name="T2" fmla="*/ 57 w 216"/>
                        <a:gd name="T3" fmla="*/ 0 h 33"/>
                        <a:gd name="T4" fmla="*/ 123 w 216"/>
                        <a:gd name="T5" fmla="*/ 6 h 33"/>
                        <a:gd name="T6" fmla="*/ 192 w 216"/>
                        <a:gd name="T7" fmla="*/ 18 h 33"/>
                        <a:gd name="T8" fmla="*/ 216 w 216"/>
                        <a:gd name="T9" fmla="*/ 33 h 33"/>
                        <a:gd name="T10" fmla="*/ 0 60000 65536"/>
                        <a:gd name="T11" fmla="*/ 0 60000 65536"/>
                        <a:gd name="T12" fmla="*/ 0 60000 65536"/>
                        <a:gd name="T13" fmla="*/ 0 60000 65536"/>
                        <a:gd name="T14" fmla="*/ 0 60000 65536"/>
                        <a:gd name="T15" fmla="*/ 0 w 216"/>
                        <a:gd name="T16" fmla="*/ 0 h 33"/>
                        <a:gd name="T17" fmla="*/ 216 w 216"/>
                        <a:gd name="T18" fmla="*/ 33 h 33"/>
                      </a:gdLst>
                      <a:ahLst/>
                      <a:cxnLst>
                        <a:cxn ang="T10">
                          <a:pos x="T0" y="T1"/>
                        </a:cxn>
                        <a:cxn ang="T11">
                          <a:pos x="T2" y="T3"/>
                        </a:cxn>
                        <a:cxn ang="T12">
                          <a:pos x="T4" y="T5"/>
                        </a:cxn>
                        <a:cxn ang="T13">
                          <a:pos x="T6" y="T7"/>
                        </a:cxn>
                        <a:cxn ang="T14">
                          <a:pos x="T8" y="T9"/>
                        </a:cxn>
                      </a:cxnLst>
                      <a:rect l="T15" t="T16" r="T17" b="T18"/>
                      <a:pathLst>
                        <a:path w="216" h="33">
                          <a:moveTo>
                            <a:pt x="0" y="6"/>
                          </a:moveTo>
                          <a:cubicBezTo>
                            <a:pt x="18" y="3"/>
                            <a:pt x="37" y="0"/>
                            <a:pt x="57" y="0"/>
                          </a:cubicBezTo>
                          <a:cubicBezTo>
                            <a:pt x="77" y="0"/>
                            <a:pt x="101" y="3"/>
                            <a:pt x="123" y="6"/>
                          </a:cubicBezTo>
                          <a:cubicBezTo>
                            <a:pt x="145" y="9"/>
                            <a:pt x="177" y="14"/>
                            <a:pt x="192" y="18"/>
                          </a:cubicBezTo>
                          <a:cubicBezTo>
                            <a:pt x="207" y="22"/>
                            <a:pt x="211" y="27"/>
                            <a:pt x="216" y="33"/>
                          </a:cubicBezTo>
                        </a:path>
                      </a:pathLst>
                    </a:custGeom>
                    <a:noFill/>
                    <a:ln w="9525">
                      <a:solidFill>
                        <a:srgbClr val="0066FF"/>
                      </a:solidFill>
                      <a:round/>
                      <a:headEnd/>
                      <a:tailEnd/>
                    </a:ln>
                  </p:spPr>
                  <p:txBody>
                    <a:bodyPr/>
                    <a:lstStyle/>
                    <a:p>
                      <a:endParaRPr lang="zh-TW" altLang="en-US"/>
                    </a:p>
                  </p:txBody>
                </p:sp>
                <p:sp>
                  <p:nvSpPr>
                    <p:cNvPr id="9910" name="Freeform 826"/>
                    <p:cNvSpPr>
                      <a:spLocks noChangeAspect="1"/>
                    </p:cNvSpPr>
                    <p:nvPr/>
                  </p:nvSpPr>
                  <p:spPr bwMode="auto">
                    <a:xfrm>
                      <a:off x="4884" y="5384"/>
                      <a:ext cx="330" cy="46"/>
                    </a:xfrm>
                    <a:custGeom>
                      <a:avLst/>
                      <a:gdLst>
                        <a:gd name="T0" fmla="*/ 0 w 330"/>
                        <a:gd name="T1" fmla="*/ 10 h 46"/>
                        <a:gd name="T2" fmla="*/ 39 w 330"/>
                        <a:gd name="T3" fmla="*/ 1 h 46"/>
                        <a:gd name="T4" fmla="*/ 117 w 330"/>
                        <a:gd name="T5" fmla="*/ 1 h 46"/>
                        <a:gd name="T6" fmla="*/ 189 w 330"/>
                        <a:gd name="T7" fmla="*/ 7 h 46"/>
                        <a:gd name="T8" fmla="*/ 234 w 330"/>
                        <a:gd name="T9" fmla="*/ 37 h 46"/>
                        <a:gd name="T10" fmla="*/ 291 w 330"/>
                        <a:gd name="T11" fmla="*/ 46 h 46"/>
                        <a:gd name="T12" fmla="*/ 330 w 330"/>
                        <a:gd name="T13" fmla="*/ 34 h 46"/>
                        <a:gd name="T14" fmla="*/ 0 60000 65536"/>
                        <a:gd name="T15" fmla="*/ 0 60000 65536"/>
                        <a:gd name="T16" fmla="*/ 0 60000 65536"/>
                        <a:gd name="T17" fmla="*/ 0 60000 65536"/>
                        <a:gd name="T18" fmla="*/ 0 60000 65536"/>
                        <a:gd name="T19" fmla="*/ 0 60000 65536"/>
                        <a:gd name="T20" fmla="*/ 0 60000 65536"/>
                        <a:gd name="T21" fmla="*/ 0 w 330"/>
                        <a:gd name="T22" fmla="*/ 0 h 46"/>
                        <a:gd name="T23" fmla="*/ 330 w 330"/>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0" h="46">
                          <a:moveTo>
                            <a:pt x="0" y="10"/>
                          </a:moveTo>
                          <a:cubicBezTo>
                            <a:pt x="10" y="6"/>
                            <a:pt x="20" y="2"/>
                            <a:pt x="39" y="1"/>
                          </a:cubicBezTo>
                          <a:cubicBezTo>
                            <a:pt x="58" y="0"/>
                            <a:pt x="92" y="0"/>
                            <a:pt x="117" y="1"/>
                          </a:cubicBezTo>
                          <a:cubicBezTo>
                            <a:pt x="142" y="2"/>
                            <a:pt x="170" y="1"/>
                            <a:pt x="189" y="7"/>
                          </a:cubicBezTo>
                          <a:cubicBezTo>
                            <a:pt x="208" y="13"/>
                            <a:pt x="217" y="31"/>
                            <a:pt x="234" y="37"/>
                          </a:cubicBezTo>
                          <a:cubicBezTo>
                            <a:pt x="251" y="43"/>
                            <a:pt x="275" y="46"/>
                            <a:pt x="291" y="46"/>
                          </a:cubicBezTo>
                          <a:cubicBezTo>
                            <a:pt x="307" y="46"/>
                            <a:pt x="318" y="40"/>
                            <a:pt x="330" y="34"/>
                          </a:cubicBezTo>
                        </a:path>
                      </a:pathLst>
                    </a:custGeom>
                    <a:noFill/>
                    <a:ln w="9525">
                      <a:solidFill>
                        <a:srgbClr val="0066FF"/>
                      </a:solidFill>
                      <a:round/>
                      <a:headEnd/>
                      <a:tailEnd/>
                    </a:ln>
                  </p:spPr>
                  <p:txBody>
                    <a:bodyPr/>
                    <a:lstStyle/>
                    <a:p>
                      <a:endParaRPr lang="zh-TW" altLang="en-US"/>
                    </a:p>
                  </p:txBody>
                </p:sp>
                <p:sp>
                  <p:nvSpPr>
                    <p:cNvPr id="9911" name="Freeform 827"/>
                    <p:cNvSpPr>
                      <a:spLocks noChangeAspect="1"/>
                    </p:cNvSpPr>
                    <p:nvPr/>
                  </p:nvSpPr>
                  <p:spPr bwMode="auto">
                    <a:xfrm>
                      <a:off x="5028" y="5601"/>
                      <a:ext cx="324" cy="295"/>
                    </a:xfrm>
                    <a:custGeom>
                      <a:avLst/>
                      <a:gdLst>
                        <a:gd name="T0" fmla="*/ 0 w 324"/>
                        <a:gd name="T1" fmla="*/ 294 h 295"/>
                        <a:gd name="T2" fmla="*/ 66 w 324"/>
                        <a:gd name="T3" fmla="*/ 288 h 295"/>
                        <a:gd name="T4" fmla="*/ 90 w 324"/>
                        <a:gd name="T5" fmla="*/ 252 h 295"/>
                        <a:gd name="T6" fmla="*/ 159 w 324"/>
                        <a:gd name="T7" fmla="*/ 195 h 295"/>
                        <a:gd name="T8" fmla="*/ 213 w 324"/>
                        <a:gd name="T9" fmla="*/ 153 h 295"/>
                        <a:gd name="T10" fmla="*/ 273 w 324"/>
                        <a:gd name="T11" fmla="*/ 120 h 295"/>
                        <a:gd name="T12" fmla="*/ 306 w 324"/>
                        <a:gd name="T13" fmla="*/ 18 h 295"/>
                        <a:gd name="T14" fmla="*/ 324 w 324"/>
                        <a:gd name="T15" fmla="*/ 12 h 295"/>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295"/>
                        <a:gd name="T26" fmla="*/ 324 w 324"/>
                        <a:gd name="T27" fmla="*/ 295 h 2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295">
                          <a:moveTo>
                            <a:pt x="0" y="294"/>
                          </a:moveTo>
                          <a:cubicBezTo>
                            <a:pt x="25" y="294"/>
                            <a:pt x="51" y="295"/>
                            <a:pt x="66" y="288"/>
                          </a:cubicBezTo>
                          <a:cubicBezTo>
                            <a:pt x="81" y="281"/>
                            <a:pt x="75" y="267"/>
                            <a:pt x="90" y="252"/>
                          </a:cubicBezTo>
                          <a:cubicBezTo>
                            <a:pt x="105" y="237"/>
                            <a:pt x="139" y="211"/>
                            <a:pt x="159" y="195"/>
                          </a:cubicBezTo>
                          <a:cubicBezTo>
                            <a:pt x="179" y="179"/>
                            <a:pt x="194" y="165"/>
                            <a:pt x="213" y="153"/>
                          </a:cubicBezTo>
                          <a:cubicBezTo>
                            <a:pt x="232" y="141"/>
                            <a:pt x="258" y="143"/>
                            <a:pt x="273" y="120"/>
                          </a:cubicBezTo>
                          <a:cubicBezTo>
                            <a:pt x="288" y="97"/>
                            <a:pt x="298" y="36"/>
                            <a:pt x="306" y="18"/>
                          </a:cubicBezTo>
                          <a:cubicBezTo>
                            <a:pt x="314" y="0"/>
                            <a:pt x="319" y="6"/>
                            <a:pt x="324" y="12"/>
                          </a:cubicBezTo>
                        </a:path>
                      </a:pathLst>
                    </a:custGeom>
                    <a:noFill/>
                    <a:ln w="9525">
                      <a:solidFill>
                        <a:srgbClr val="0066FF"/>
                      </a:solidFill>
                      <a:round/>
                      <a:headEnd/>
                      <a:tailEnd/>
                    </a:ln>
                  </p:spPr>
                  <p:txBody>
                    <a:bodyPr/>
                    <a:lstStyle/>
                    <a:p>
                      <a:endParaRPr lang="zh-TW" altLang="en-US"/>
                    </a:p>
                  </p:txBody>
                </p:sp>
                <p:sp>
                  <p:nvSpPr>
                    <p:cNvPr id="9912" name="Freeform 828"/>
                    <p:cNvSpPr>
                      <a:spLocks noChangeAspect="1"/>
                    </p:cNvSpPr>
                    <p:nvPr/>
                  </p:nvSpPr>
                  <p:spPr bwMode="auto">
                    <a:xfrm>
                      <a:off x="5073" y="5985"/>
                      <a:ext cx="315" cy="75"/>
                    </a:xfrm>
                    <a:custGeom>
                      <a:avLst/>
                      <a:gdLst>
                        <a:gd name="T0" fmla="*/ 0 w 315"/>
                        <a:gd name="T1" fmla="*/ 6 h 75"/>
                        <a:gd name="T2" fmla="*/ 45 w 315"/>
                        <a:gd name="T3" fmla="*/ 0 h 75"/>
                        <a:gd name="T4" fmla="*/ 108 w 315"/>
                        <a:gd name="T5" fmla="*/ 6 h 75"/>
                        <a:gd name="T6" fmla="*/ 168 w 315"/>
                        <a:gd name="T7" fmla="*/ 9 h 75"/>
                        <a:gd name="T8" fmla="*/ 261 w 315"/>
                        <a:gd name="T9" fmla="*/ 42 h 75"/>
                        <a:gd name="T10" fmla="*/ 300 w 315"/>
                        <a:gd name="T11" fmla="*/ 63 h 75"/>
                        <a:gd name="T12" fmla="*/ 315 w 315"/>
                        <a:gd name="T13" fmla="*/ 75 h 75"/>
                        <a:gd name="T14" fmla="*/ 0 60000 65536"/>
                        <a:gd name="T15" fmla="*/ 0 60000 65536"/>
                        <a:gd name="T16" fmla="*/ 0 60000 65536"/>
                        <a:gd name="T17" fmla="*/ 0 60000 65536"/>
                        <a:gd name="T18" fmla="*/ 0 60000 65536"/>
                        <a:gd name="T19" fmla="*/ 0 60000 65536"/>
                        <a:gd name="T20" fmla="*/ 0 60000 65536"/>
                        <a:gd name="T21" fmla="*/ 0 w 315"/>
                        <a:gd name="T22" fmla="*/ 0 h 75"/>
                        <a:gd name="T23" fmla="*/ 315 w 315"/>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5" h="75">
                          <a:moveTo>
                            <a:pt x="0" y="6"/>
                          </a:moveTo>
                          <a:cubicBezTo>
                            <a:pt x="13" y="3"/>
                            <a:pt x="27" y="0"/>
                            <a:pt x="45" y="0"/>
                          </a:cubicBezTo>
                          <a:cubicBezTo>
                            <a:pt x="63" y="0"/>
                            <a:pt x="88" y="5"/>
                            <a:pt x="108" y="6"/>
                          </a:cubicBezTo>
                          <a:cubicBezTo>
                            <a:pt x="128" y="7"/>
                            <a:pt x="143" y="3"/>
                            <a:pt x="168" y="9"/>
                          </a:cubicBezTo>
                          <a:cubicBezTo>
                            <a:pt x="193" y="15"/>
                            <a:pt x="239" y="33"/>
                            <a:pt x="261" y="42"/>
                          </a:cubicBezTo>
                          <a:cubicBezTo>
                            <a:pt x="283" y="51"/>
                            <a:pt x="291" y="57"/>
                            <a:pt x="300" y="63"/>
                          </a:cubicBezTo>
                          <a:cubicBezTo>
                            <a:pt x="309" y="69"/>
                            <a:pt x="311" y="74"/>
                            <a:pt x="315" y="75"/>
                          </a:cubicBezTo>
                        </a:path>
                      </a:pathLst>
                    </a:custGeom>
                    <a:noFill/>
                    <a:ln w="9525">
                      <a:solidFill>
                        <a:srgbClr val="0066FF"/>
                      </a:solidFill>
                      <a:round/>
                      <a:headEnd/>
                      <a:tailEnd/>
                    </a:ln>
                  </p:spPr>
                  <p:txBody>
                    <a:bodyPr/>
                    <a:lstStyle/>
                    <a:p>
                      <a:endParaRPr lang="zh-TW" altLang="en-US"/>
                    </a:p>
                  </p:txBody>
                </p:sp>
              </p:grpSp>
              <p:grpSp>
                <p:nvGrpSpPr>
                  <p:cNvPr id="9890" name="Group 829"/>
                  <p:cNvGrpSpPr>
                    <a:grpSpLocks noChangeAspect="1"/>
                  </p:cNvGrpSpPr>
                  <p:nvPr/>
                </p:nvGrpSpPr>
                <p:grpSpPr bwMode="auto">
                  <a:xfrm>
                    <a:off x="4271" y="2141"/>
                    <a:ext cx="4286" cy="8311"/>
                    <a:chOff x="5138" y="2490"/>
                    <a:chExt cx="1504" cy="3708"/>
                  </a:xfrm>
                </p:grpSpPr>
                <p:sp>
                  <p:nvSpPr>
                    <p:cNvPr id="9895" name="Freeform 830"/>
                    <p:cNvSpPr>
                      <a:spLocks noChangeAspect="1"/>
                    </p:cNvSpPr>
                    <p:nvPr/>
                  </p:nvSpPr>
                  <p:spPr bwMode="auto">
                    <a:xfrm>
                      <a:off x="5216" y="2490"/>
                      <a:ext cx="1426" cy="2283"/>
                    </a:xfrm>
                    <a:custGeom>
                      <a:avLst/>
                      <a:gdLst>
                        <a:gd name="T0" fmla="*/ 1426 w 1426"/>
                        <a:gd name="T1" fmla="*/ 0 h 2283"/>
                        <a:gd name="T2" fmla="*/ 1267 w 1426"/>
                        <a:gd name="T3" fmla="*/ 234 h 2283"/>
                        <a:gd name="T4" fmla="*/ 1252 w 1426"/>
                        <a:gd name="T5" fmla="*/ 333 h 2283"/>
                        <a:gd name="T6" fmla="*/ 1180 w 1426"/>
                        <a:gd name="T7" fmla="*/ 318 h 2283"/>
                        <a:gd name="T8" fmla="*/ 1126 w 1426"/>
                        <a:gd name="T9" fmla="*/ 264 h 2283"/>
                        <a:gd name="T10" fmla="*/ 1078 w 1426"/>
                        <a:gd name="T11" fmla="*/ 264 h 2283"/>
                        <a:gd name="T12" fmla="*/ 952 w 1426"/>
                        <a:gd name="T13" fmla="*/ 357 h 2283"/>
                        <a:gd name="T14" fmla="*/ 919 w 1426"/>
                        <a:gd name="T15" fmla="*/ 381 h 2283"/>
                        <a:gd name="T16" fmla="*/ 904 w 1426"/>
                        <a:gd name="T17" fmla="*/ 411 h 2283"/>
                        <a:gd name="T18" fmla="*/ 904 w 1426"/>
                        <a:gd name="T19" fmla="*/ 453 h 2283"/>
                        <a:gd name="T20" fmla="*/ 868 w 1426"/>
                        <a:gd name="T21" fmla="*/ 468 h 2283"/>
                        <a:gd name="T22" fmla="*/ 841 w 1426"/>
                        <a:gd name="T23" fmla="*/ 465 h 2283"/>
                        <a:gd name="T24" fmla="*/ 808 w 1426"/>
                        <a:gd name="T25" fmla="*/ 459 h 2283"/>
                        <a:gd name="T26" fmla="*/ 796 w 1426"/>
                        <a:gd name="T27" fmla="*/ 492 h 2283"/>
                        <a:gd name="T28" fmla="*/ 736 w 1426"/>
                        <a:gd name="T29" fmla="*/ 543 h 2283"/>
                        <a:gd name="T30" fmla="*/ 685 w 1426"/>
                        <a:gd name="T31" fmla="*/ 582 h 2283"/>
                        <a:gd name="T32" fmla="*/ 652 w 1426"/>
                        <a:gd name="T33" fmla="*/ 600 h 2283"/>
                        <a:gd name="T34" fmla="*/ 610 w 1426"/>
                        <a:gd name="T35" fmla="*/ 612 h 2283"/>
                        <a:gd name="T36" fmla="*/ 556 w 1426"/>
                        <a:gd name="T37" fmla="*/ 612 h 2283"/>
                        <a:gd name="T38" fmla="*/ 472 w 1426"/>
                        <a:gd name="T39" fmla="*/ 648 h 2283"/>
                        <a:gd name="T40" fmla="*/ 367 w 1426"/>
                        <a:gd name="T41" fmla="*/ 711 h 2283"/>
                        <a:gd name="T42" fmla="*/ 328 w 1426"/>
                        <a:gd name="T43" fmla="*/ 759 h 2283"/>
                        <a:gd name="T44" fmla="*/ 271 w 1426"/>
                        <a:gd name="T45" fmla="*/ 819 h 2283"/>
                        <a:gd name="T46" fmla="*/ 235 w 1426"/>
                        <a:gd name="T47" fmla="*/ 912 h 2283"/>
                        <a:gd name="T48" fmla="*/ 187 w 1426"/>
                        <a:gd name="T49" fmla="*/ 978 h 2283"/>
                        <a:gd name="T50" fmla="*/ 154 w 1426"/>
                        <a:gd name="T51" fmla="*/ 1056 h 2283"/>
                        <a:gd name="T52" fmla="*/ 106 w 1426"/>
                        <a:gd name="T53" fmla="*/ 1125 h 2283"/>
                        <a:gd name="T54" fmla="*/ 82 w 1426"/>
                        <a:gd name="T55" fmla="*/ 1209 h 2283"/>
                        <a:gd name="T56" fmla="*/ 43 w 1426"/>
                        <a:gd name="T57" fmla="*/ 1278 h 2283"/>
                        <a:gd name="T58" fmla="*/ 13 w 1426"/>
                        <a:gd name="T59" fmla="*/ 1386 h 2283"/>
                        <a:gd name="T60" fmla="*/ 1 w 1426"/>
                        <a:gd name="T61" fmla="*/ 1416 h 2283"/>
                        <a:gd name="T62" fmla="*/ 19 w 1426"/>
                        <a:gd name="T63" fmla="*/ 1473 h 2283"/>
                        <a:gd name="T64" fmla="*/ 118 w 1426"/>
                        <a:gd name="T65" fmla="*/ 1512 h 2283"/>
                        <a:gd name="T66" fmla="*/ 193 w 1426"/>
                        <a:gd name="T67" fmla="*/ 1539 h 2283"/>
                        <a:gd name="T68" fmla="*/ 244 w 1426"/>
                        <a:gd name="T69" fmla="*/ 1578 h 2283"/>
                        <a:gd name="T70" fmla="*/ 286 w 1426"/>
                        <a:gd name="T71" fmla="*/ 1632 h 2283"/>
                        <a:gd name="T72" fmla="*/ 289 w 1426"/>
                        <a:gd name="T73" fmla="*/ 1662 h 2283"/>
                        <a:gd name="T74" fmla="*/ 283 w 1426"/>
                        <a:gd name="T75" fmla="*/ 1719 h 2283"/>
                        <a:gd name="T76" fmla="*/ 265 w 1426"/>
                        <a:gd name="T77" fmla="*/ 1803 h 2283"/>
                        <a:gd name="T78" fmla="*/ 244 w 1426"/>
                        <a:gd name="T79" fmla="*/ 1857 h 2283"/>
                        <a:gd name="T80" fmla="*/ 238 w 1426"/>
                        <a:gd name="T81" fmla="*/ 1890 h 2283"/>
                        <a:gd name="T82" fmla="*/ 208 w 1426"/>
                        <a:gd name="T83" fmla="*/ 1932 h 2283"/>
                        <a:gd name="T84" fmla="*/ 169 w 1426"/>
                        <a:gd name="T85" fmla="*/ 1971 h 2283"/>
                        <a:gd name="T86" fmla="*/ 124 w 1426"/>
                        <a:gd name="T87" fmla="*/ 2031 h 2283"/>
                        <a:gd name="T88" fmla="*/ 112 w 1426"/>
                        <a:gd name="T89" fmla="*/ 2055 h 2283"/>
                        <a:gd name="T90" fmla="*/ 130 w 1426"/>
                        <a:gd name="T91" fmla="*/ 2139 h 2283"/>
                        <a:gd name="T92" fmla="*/ 124 w 1426"/>
                        <a:gd name="T93" fmla="*/ 2196 h 2283"/>
                        <a:gd name="T94" fmla="*/ 112 w 1426"/>
                        <a:gd name="T95" fmla="*/ 2262 h 2283"/>
                        <a:gd name="T96" fmla="*/ 106 w 1426"/>
                        <a:gd name="T97" fmla="*/ 2283 h 22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26"/>
                        <a:gd name="T148" fmla="*/ 0 h 2283"/>
                        <a:gd name="T149" fmla="*/ 1426 w 1426"/>
                        <a:gd name="T150" fmla="*/ 2283 h 228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26" h="2283">
                          <a:moveTo>
                            <a:pt x="1426" y="0"/>
                          </a:moveTo>
                          <a:cubicBezTo>
                            <a:pt x="1361" y="89"/>
                            <a:pt x="1296" y="179"/>
                            <a:pt x="1267" y="234"/>
                          </a:cubicBezTo>
                          <a:cubicBezTo>
                            <a:pt x="1238" y="289"/>
                            <a:pt x="1267" y="319"/>
                            <a:pt x="1252" y="333"/>
                          </a:cubicBezTo>
                          <a:cubicBezTo>
                            <a:pt x="1237" y="347"/>
                            <a:pt x="1201" y="329"/>
                            <a:pt x="1180" y="318"/>
                          </a:cubicBezTo>
                          <a:cubicBezTo>
                            <a:pt x="1159" y="307"/>
                            <a:pt x="1143" y="273"/>
                            <a:pt x="1126" y="264"/>
                          </a:cubicBezTo>
                          <a:cubicBezTo>
                            <a:pt x="1109" y="255"/>
                            <a:pt x="1107" y="249"/>
                            <a:pt x="1078" y="264"/>
                          </a:cubicBezTo>
                          <a:cubicBezTo>
                            <a:pt x="1049" y="279"/>
                            <a:pt x="978" y="338"/>
                            <a:pt x="952" y="357"/>
                          </a:cubicBezTo>
                          <a:cubicBezTo>
                            <a:pt x="926" y="376"/>
                            <a:pt x="927" y="372"/>
                            <a:pt x="919" y="381"/>
                          </a:cubicBezTo>
                          <a:cubicBezTo>
                            <a:pt x="911" y="390"/>
                            <a:pt x="906" y="399"/>
                            <a:pt x="904" y="411"/>
                          </a:cubicBezTo>
                          <a:cubicBezTo>
                            <a:pt x="902" y="423"/>
                            <a:pt x="910" y="444"/>
                            <a:pt x="904" y="453"/>
                          </a:cubicBezTo>
                          <a:cubicBezTo>
                            <a:pt x="898" y="462"/>
                            <a:pt x="878" y="466"/>
                            <a:pt x="868" y="468"/>
                          </a:cubicBezTo>
                          <a:cubicBezTo>
                            <a:pt x="858" y="470"/>
                            <a:pt x="851" y="466"/>
                            <a:pt x="841" y="465"/>
                          </a:cubicBezTo>
                          <a:cubicBezTo>
                            <a:pt x="831" y="464"/>
                            <a:pt x="815" y="455"/>
                            <a:pt x="808" y="459"/>
                          </a:cubicBezTo>
                          <a:cubicBezTo>
                            <a:pt x="801" y="463"/>
                            <a:pt x="808" y="478"/>
                            <a:pt x="796" y="492"/>
                          </a:cubicBezTo>
                          <a:cubicBezTo>
                            <a:pt x="784" y="506"/>
                            <a:pt x="754" y="528"/>
                            <a:pt x="736" y="543"/>
                          </a:cubicBezTo>
                          <a:cubicBezTo>
                            <a:pt x="718" y="558"/>
                            <a:pt x="699" y="572"/>
                            <a:pt x="685" y="582"/>
                          </a:cubicBezTo>
                          <a:cubicBezTo>
                            <a:pt x="671" y="592"/>
                            <a:pt x="664" y="595"/>
                            <a:pt x="652" y="600"/>
                          </a:cubicBezTo>
                          <a:cubicBezTo>
                            <a:pt x="640" y="605"/>
                            <a:pt x="626" y="610"/>
                            <a:pt x="610" y="612"/>
                          </a:cubicBezTo>
                          <a:cubicBezTo>
                            <a:pt x="594" y="614"/>
                            <a:pt x="579" y="606"/>
                            <a:pt x="556" y="612"/>
                          </a:cubicBezTo>
                          <a:cubicBezTo>
                            <a:pt x="533" y="618"/>
                            <a:pt x="504" y="632"/>
                            <a:pt x="472" y="648"/>
                          </a:cubicBezTo>
                          <a:cubicBezTo>
                            <a:pt x="440" y="664"/>
                            <a:pt x="391" y="693"/>
                            <a:pt x="367" y="711"/>
                          </a:cubicBezTo>
                          <a:cubicBezTo>
                            <a:pt x="343" y="729"/>
                            <a:pt x="344" y="741"/>
                            <a:pt x="328" y="759"/>
                          </a:cubicBezTo>
                          <a:cubicBezTo>
                            <a:pt x="312" y="777"/>
                            <a:pt x="286" y="794"/>
                            <a:pt x="271" y="819"/>
                          </a:cubicBezTo>
                          <a:cubicBezTo>
                            <a:pt x="256" y="844"/>
                            <a:pt x="249" y="886"/>
                            <a:pt x="235" y="912"/>
                          </a:cubicBezTo>
                          <a:cubicBezTo>
                            <a:pt x="221" y="938"/>
                            <a:pt x="200" y="954"/>
                            <a:pt x="187" y="978"/>
                          </a:cubicBezTo>
                          <a:cubicBezTo>
                            <a:pt x="174" y="1002"/>
                            <a:pt x="167" y="1032"/>
                            <a:pt x="154" y="1056"/>
                          </a:cubicBezTo>
                          <a:cubicBezTo>
                            <a:pt x="141" y="1080"/>
                            <a:pt x="118" y="1100"/>
                            <a:pt x="106" y="1125"/>
                          </a:cubicBezTo>
                          <a:cubicBezTo>
                            <a:pt x="94" y="1150"/>
                            <a:pt x="92" y="1184"/>
                            <a:pt x="82" y="1209"/>
                          </a:cubicBezTo>
                          <a:cubicBezTo>
                            <a:pt x="72" y="1234"/>
                            <a:pt x="54" y="1249"/>
                            <a:pt x="43" y="1278"/>
                          </a:cubicBezTo>
                          <a:cubicBezTo>
                            <a:pt x="32" y="1307"/>
                            <a:pt x="20" y="1363"/>
                            <a:pt x="13" y="1386"/>
                          </a:cubicBezTo>
                          <a:cubicBezTo>
                            <a:pt x="6" y="1409"/>
                            <a:pt x="0" y="1402"/>
                            <a:pt x="1" y="1416"/>
                          </a:cubicBezTo>
                          <a:cubicBezTo>
                            <a:pt x="2" y="1430"/>
                            <a:pt x="0" y="1457"/>
                            <a:pt x="19" y="1473"/>
                          </a:cubicBezTo>
                          <a:cubicBezTo>
                            <a:pt x="38" y="1489"/>
                            <a:pt x="89" y="1501"/>
                            <a:pt x="118" y="1512"/>
                          </a:cubicBezTo>
                          <a:cubicBezTo>
                            <a:pt x="147" y="1523"/>
                            <a:pt x="172" y="1528"/>
                            <a:pt x="193" y="1539"/>
                          </a:cubicBezTo>
                          <a:cubicBezTo>
                            <a:pt x="214" y="1550"/>
                            <a:pt x="229" y="1563"/>
                            <a:pt x="244" y="1578"/>
                          </a:cubicBezTo>
                          <a:cubicBezTo>
                            <a:pt x="259" y="1593"/>
                            <a:pt x="278" y="1618"/>
                            <a:pt x="286" y="1632"/>
                          </a:cubicBezTo>
                          <a:cubicBezTo>
                            <a:pt x="294" y="1646"/>
                            <a:pt x="289" y="1648"/>
                            <a:pt x="289" y="1662"/>
                          </a:cubicBezTo>
                          <a:cubicBezTo>
                            <a:pt x="289" y="1676"/>
                            <a:pt x="287" y="1696"/>
                            <a:pt x="283" y="1719"/>
                          </a:cubicBezTo>
                          <a:cubicBezTo>
                            <a:pt x="279" y="1742"/>
                            <a:pt x="271" y="1780"/>
                            <a:pt x="265" y="1803"/>
                          </a:cubicBezTo>
                          <a:cubicBezTo>
                            <a:pt x="259" y="1826"/>
                            <a:pt x="248" y="1843"/>
                            <a:pt x="244" y="1857"/>
                          </a:cubicBezTo>
                          <a:cubicBezTo>
                            <a:pt x="240" y="1871"/>
                            <a:pt x="244" y="1877"/>
                            <a:pt x="238" y="1890"/>
                          </a:cubicBezTo>
                          <a:cubicBezTo>
                            <a:pt x="232" y="1903"/>
                            <a:pt x="220" y="1918"/>
                            <a:pt x="208" y="1932"/>
                          </a:cubicBezTo>
                          <a:cubicBezTo>
                            <a:pt x="196" y="1946"/>
                            <a:pt x="183" y="1955"/>
                            <a:pt x="169" y="1971"/>
                          </a:cubicBezTo>
                          <a:cubicBezTo>
                            <a:pt x="155" y="1987"/>
                            <a:pt x="134" y="2017"/>
                            <a:pt x="124" y="2031"/>
                          </a:cubicBezTo>
                          <a:cubicBezTo>
                            <a:pt x="114" y="2045"/>
                            <a:pt x="111" y="2037"/>
                            <a:pt x="112" y="2055"/>
                          </a:cubicBezTo>
                          <a:cubicBezTo>
                            <a:pt x="113" y="2073"/>
                            <a:pt x="128" y="2116"/>
                            <a:pt x="130" y="2139"/>
                          </a:cubicBezTo>
                          <a:cubicBezTo>
                            <a:pt x="132" y="2162"/>
                            <a:pt x="127" y="2176"/>
                            <a:pt x="124" y="2196"/>
                          </a:cubicBezTo>
                          <a:cubicBezTo>
                            <a:pt x="121" y="2216"/>
                            <a:pt x="115" y="2248"/>
                            <a:pt x="112" y="2262"/>
                          </a:cubicBezTo>
                          <a:cubicBezTo>
                            <a:pt x="109" y="2276"/>
                            <a:pt x="107" y="2281"/>
                            <a:pt x="106" y="2283"/>
                          </a:cubicBezTo>
                        </a:path>
                      </a:pathLst>
                    </a:custGeom>
                    <a:noFill/>
                    <a:ln w="9525">
                      <a:solidFill>
                        <a:srgbClr val="FF0000"/>
                      </a:solidFill>
                      <a:round/>
                      <a:headEnd/>
                      <a:tailEnd/>
                    </a:ln>
                  </p:spPr>
                  <p:txBody>
                    <a:bodyPr/>
                    <a:lstStyle/>
                    <a:p>
                      <a:endParaRPr lang="zh-TW" altLang="en-US"/>
                    </a:p>
                  </p:txBody>
                </p:sp>
                <p:sp>
                  <p:nvSpPr>
                    <p:cNvPr id="9896" name="Freeform 831"/>
                    <p:cNvSpPr>
                      <a:spLocks noChangeAspect="1"/>
                    </p:cNvSpPr>
                    <p:nvPr/>
                  </p:nvSpPr>
                  <p:spPr bwMode="auto">
                    <a:xfrm>
                      <a:off x="5138" y="4773"/>
                      <a:ext cx="298" cy="1425"/>
                    </a:xfrm>
                    <a:custGeom>
                      <a:avLst/>
                      <a:gdLst>
                        <a:gd name="T0" fmla="*/ 187 w 298"/>
                        <a:gd name="T1" fmla="*/ 0 h 1425"/>
                        <a:gd name="T2" fmla="*/ 175 w 298"/>
                        <a:gd name="T3" fmla="*/ 36 h 1425"/>
                        <a:gd name="T4" fmla="*/ 154 w 298"/>
                        <a:gd name="T5" fmla="*/ 84 h 1425"/>
                        <a:gd name="T6" fmla="*/ 130 w 298"/>
                        <a:gd name="T7" fmla="*/ 150 h 1425"/>
                        <a:gd name="T8" fmla="*/ 112 w 298"/>
                        <a:gd name="T9" fmla="*/ 183 h 1425"/>
                        <a:gd name="T10" fmla="*/ 109 w 298"/>
                        <a:gd name="T11" fmla="*/ 225 h 1425"/>
                        <a:gd name="T12" fmla="*/ 100 w 298"/>
                        <a:gd name="T13" fmla="*/ 276 h 1425"/>
                        <a:gd name="T14" fmla="*/ 94 w 298"/>
                        <a:gd name="T15" fmla="*/ 318 h 1425"/>
                        <a:gd name="T16" fmla="*/ 78 w 298"/>
                        <a:gd name="T17" fmla="*/ 396 h 1425"/>
                        <a:gd name="T18" fmla="*/ 78 w 298"/>
                        <a:gd name="T19" fmla="*/ 456 h 1425"/>
                        <a:gd name="T20" fmla="*/ 78 w 298"/>
                        <a:gd name="T21" fmla="*/ 519 h 1425"/>
                        <a:gd name="T22" fmla="*/ 61 w 298"/>
                        <a:gd name="T23" fmla="*/ 570 h 1425"/>
                        <a:gd name="T24" fmla="*/ 28 w 298"/>
                        <a:gd name="T25" fmla="*/ 630 h 1425"/>
                        <a:gd name="T26" fmla="*/ 10 w 298"/>
                        <a:gd name="T27" fmla="*/ 732 h 1425"/>
                        <a:gd name="T28" fmla="*/ 4 w 298"/>
                        <a:gd name="T29" fmla="*/ 801 h 1425"/>
                        <a:gd name="T30" fmla="*/ 37 w 298"/>
                        <a:gd name="T31" fmla="*/ 852 h 1425"/>
                        <a:gd name="T32" fmla="*/ 58 w 298"/>
                        <a:gd name="T33" fmla="*/ 933 h 1425"/>
                        <a:gd name="T34" fmla="*/ 78 w 298"/>
                        <a:gd name="T35" fmla="*/ 978 h 1425"/>
                        <a:gd name="T36" fmla="*/ 112 w 298"/>
                        <a:gd name="T37" fmla="*/ 1014 h 1425"/>
                        <a:gd name="T38" fmla="*/ 133 w 298"/>
                        <a:gd name="T39" fmla="*/ 1056 h 1425"/>
                        <a:gd name="T40" fmla="*/ 151 w 298"/>
                        <a:gd name="T41" fmla="*/ 1074 h 1425"/>
                        <a:gd name="T42" fmla="*/ 187 w 298"/>
                        <a:gd name="T43" fmla="*/ 1092 h 1425"/>
                        <a:gd name="T44" fmla="*/ 232 w 298"/>
                        <a:gd name="T45" fmla="*/ 1119 h 1425"/>
                        <a:gd name="T46" fmla="*/ 262 w 298"/>
                        <a:gd name="T47" fmla="*/ 1137 h 1425"/>
                        <a:gd name="T48" fmla="*/ 286 w 298"/>
                        <a:gd name="T49" fmla="*/ 1170 h 1425"/>
                        <a:gd name="T50" fmla="*/ 292 w 298"/>
                        <a:gd name="T51" fmla="*/ 1248 h 1425"/>
                        <a:gd name="T52" fmla="*/ 298 w 298"/>
                        <a:gd name="T53" fmla="*/ 1323 h 1425"/>
                        <a:gd name="T54" fmla="*/ 289 w 298"/>
                        <a:gd name="T55" fmla="*/ 1386 h 1425"/>
                        <a:gd name="T56" fmla="*/ 286 w 298"/>
                        <a:gd name="T57" fmla="*/ 1425 h 14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98"/>
                        <a:gd name="T88" fmla="*/ 0 h 1425"/>
                        <a:gd name="T89" fmla="*/ 298 w 298"/>
                        <a:gd name="T90" fmla="*/ 1425 h 142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98" h="1425">
                          <a:moveTo>
                            <a:pt x="187" y="0"/>
                          </a:moveTo>
                          <a:cubicBezTo>
                            <a:pt x="183" y="11"/>
                            <a:pt x="180" y="22"/>
                            <a:pt x="175" y="36"/>
                          </a:cubicBezTo>
                          <a:cubicBezTo>
                            <a:pt x="170" y="50"/>
                            <a:pt x="162" y="65"/>
                            <a:pt x="154" y="84"/>
                          </a:cubicBezTo>
                          <a:cubicBezTo>
                            <a:pt x="146" y="103"/>
                            <a:pt x="137" y="134"/>
                            <a:pt x="130" y="150"/>
                          </a:cubicBezTo>
                          <a:cubicBezTo>
                            <a:pt x="123" y="166"/>
                            <a:pt x="115" y="171"/>
                            <a:pt x="112" y="183"/>
                          </a:cubicBezTo>
                          <a:cubicBezTo>
                            <a:pt x="109" y="195"/>
                            <a:pt x="111" y="209"/>
                            <a:pt x="109" y="225"/>
                          </a:cubicBezTo>
                          <a:cubicBezTo>
                            <a:pt x="107" y="241"/>
                            <a:pt x="102" y="261"/>
                            <a:pt x="100" y="276"/>
                          </a:cubicBezTo>
                          <a:cubicBezTo>
                            <a:pt x="98" y="291"/>
                            <a:pt x="98" y="298"/>
                            <a:pt x="94" y="318"/>
                          </a:cubicBezTo>
                          <a:cubicBezTo>
                            <a:pt x="90" y="338"/>
                            <a:pt x="81" y="373"/>
                            <a:pt x="78" y="396"/>
                          </a:cubicBezTo>
                          <a:cubicBezTo>
                            <a:pt x="75" y="419"/>
                            <a:pt x="78" y="436"/>
                            <a:pt x="78" y="456"/>
                          </a:cubicBezTo>
                          <a:cubicBezTo>
                            <a:pt x="78" y="476"/>
                            <a:pt x="81" y="500"/>
                            <a:pt x="78" y="519"/>
                          </a:cubicBezTo>
                          <a:cubicBezTo>
                            <a:pt x="75" y="538"/>
                            <a:pt x="69" y="552"/>
                            <a:pt x="61" y="570"/>
                          </a:cubicBezTo>
                          <a:cubicBezTo>
                            <a:pt x="53" y="588"/>
                            <a:pt x="36" y="603"/>
                            <a:pt x="28" y="630"/>
                          </a:cubicBezTo>
                          <a:cubicBezTo>
                            <a:pt x="20" y="657"/>
                            <a:pt x="14" y="704"/>
                            <a:pt x="10" y="732"/>
                          </a:cubicBezTo>
                          <a:cubicBezTo>
                            <a:pt x="6" y="760"/>
                            <a:pt x="0" y="781"/>
                            <a:pt x="4" y="801"/>
                          </a:cubicBezTo>
                          <a:cubicBezTo>
                            <a:pt x="8" y="821"/>
                            <a:pt x="28" y="830"/>
                            <a:pt x="37" y="852"/>
                          </a:cubicBezTo>
                          <a:cubicBezTo>
                            <a:pt x="46" y="874"/>
                            <a:pt x="51" y="912"/>
                            <a:pt x="58" y="933"/>
                          </a:cubicBezTo>
                          <a:cubicBezTo>
                            <a:pt x="65" y="954"/>
                            <a:pt x="69" y="965"/>
                            <a:pt x="78" y="978"/>
                          </a:cubicBezTo>
                          <a:cubicBezTo>
                            <a:pt x="87" y="991"/>
                            <a:pt x="103" y="1001"/>
                            <a:pt x="112" y="1014"/>
                          </a:cubicBezTo>
                          <a:cubicBezTo>
                            <a:pt x="121" y="1027"/>
                            <a:pt x="126" y="1046"/>
                            <a:pt x="133" y="1056"/>
                          </a:cubicBezTo>
                          <a:cubicBezTo>
                            <a:pt x="140" y="1066"/>
                            <a:pt x="142" y="1068"/>
                            <a:pt x="151" y="1074"/>
                          </a:cubicBezTo>
                          <a:cubicBezTo>
                            <a:pt x="160" y="1080"/>
                            <a:pt x="174" y="1085"/>
                            <a:pt x="187" y="1092"/>
                          </a:cubicBezTo>
                          <a:cubicBezTo>
                            <a:pt x="200" y="1099"/>
                            <a:pt x="220" y="1112"/>
                            <a:pt x="232" y="1119"/>
                          </a:cubicBezTo>
                          <a:cubicBezTo>
                            <a:pt x="244" y="1126"/>
                            <a:pt x="253" y="1129"/>
                            <a:pt x="262" y="1137"/>
                          </a:cubicBezTo>
                          <a:cubicBezTo>
                            <a:pt x="271" y="1145"/>
                            <a:pt x="281" y="1152"/>
                            <a:pt x="286" y="1170"/>
                          </a:cubicBezTo>
                          <a:cubicBezTo>
                            <a:pt x="291" y="1188"/>
                            <a:pt x="290" y="1223"/>
                            <a:pt x="292" y="1248"/>
                          </a:cubicBezTo>
                          <a:cubicBezTo>
                            <a:pt x="294" y="1273"/>
                            <a:pt x="298" y="1300"/>
                            <a:pt x="298" y="1323"/>
                          </a:cubicBezTo>
                          <a:cubicBezTo>
                            <a:pt x="298" y="1346"/>
                            <a:pt x="291" y="1369"/>
                            <a:pt x="289" y="1386"/>
                          </a:cubicBezTo>
                          <a:cubicBezTo>
                            <a:pt x="287" y="1403"/>
                            <a:pt x="286" y="1419"/>
                            <a:pt x="286" y="1425"/>
                          </a:cubicBezTo>
                        </a:path>
                      </a:pathLst>
                    </a:custGeom>
                    <a:noFill/>
                    <a:ln w="9525">
                      <a:solidFill>
                        <a:srgbClr val="FF0000"/>
                      </a:solidFill>
                      <a:round/>
                      <a:headEnd/>
                      <a:tailEnd/>
                    </a:ln>
                  </p:spPr>
                  <p:txBody>
                    <a:bodyPr/>
                    <a:lstStyle/>
                    <a:p>
                      <a:endParaRPr lang="zh-TW" altLang="en-US"/>
                    </a:p>
                  </p:txBody>
                </p:sp>
              </p:grpSp>
              <p:grpSp>
                <p:nvGrpSpPr>
                  <p:cNvPr id="9891" name="Group 832"/>
                  <p:cNvGrpSpPr>
                    <a:grpSpLocks noChangeAspect="1"/>
                  </p:cNvGrpSpPr>
                  <p:nvPr/>
                </p:nvGrpSpPr>
                <p:grpSpPr bwMode="auto">
                  <a:xfrm>
                    <a:off x="3673" y="2198"/>
                    <a:ext cx="4993" cy="7866"/>
                    <a:chOff x="4990" y="2511"/>
                    <a:chExt cx="1699" cy="3537"/>
                  </a:xfrm>
                </p:grpSpPr>
                <p:sp>
                  <p:nvSpPr>
                    <p:cNvPr id="9892" name="Freeform 833"/>
                    <p:cNvSpPr>
                      <a:spLocks noChangeAspect="1"/>
                    </p:cNvSpPr>
                    <p:nvPr/>
                  </p:nvSpPr>
                  <p:spPr bwMode="auto">
                    <a:xfrm>
                      <a:off x="5343" y="2511"/>
                      <a:ext cx="1346" cy="1476"/>
                    </a:xfrm>
                    <a:custGeom>
                      <a:avLst/>
                      <a:gdLst>
                        <a:gd name="T0" fmla="*/ 1332 w 1346"/>
                        <a:gd name="T1" fmla="*/ 0 h 1476"/>
                        <a:gd name="T2" fmla="*/ 1326 w 1346"/>
                        <a:gd name="T3" fmla="*/ 36 h 1476"/>
                        <a:gd name="T4" fmla="*/ 1314 w 1346"/>
                        <a:gd name="T5" fmla="*/ 81 h 1476"/>
                        <a:gd name="T6" fmla="*/ 1134 w 1346"/>
                        <a:gd name="T7" fmla="*/ 81 h 1476"/>
                        <a:gd name="T8" fmla="*/ 1035 w 1346"/>
                        <a:gd name="T9" fmla="*/ 72 h 1476"/>
                        <a:gd name="T10" fmla="*/ 960 w 1346"/>
                        <a:gd name="T11" fmla="*/ 105 h 1476"/>
                        <a:gd name="T12" fmla="*/ 900 w 1346"/>
                        <a:gd name="T13" fmla="*/ 111 h 1476"/>
                        <a:gd name="T14" fmla="*/ 864 w 1346"/>
                        <a:gd name="T15" fmla="*/ 144 h 1476"/>
                        <a:gd name="T16" fmla="*/ 834 w 1346"/>
                        <a:gd name="T17" fmla="*/ 192 h 1476"/>
                        <a:gd name="T18" fmla="*/ 777 w 1346"/>
                        <a:gd name="T19" fmla="*/ 219 h 1476"/>
                        <a:gd name="T20" fmla="*/ 717 w 1346"/>
                        <a:gd name="T21" fmla="*/ 264 h 1476"/>
                        <a:gd name="T22" fmla="*/ 675 w 1346"/>
                        <a:gd name="T23" fmla="*/ 291 h 1476"/>
                        <a:gd name="T24" fmla="*/ 603 w 1346"/>
                        <a:gd name="T25" fmla="*/ 330 h 1476"/>
                        <a:gd name="T26" fmla="*/ 570 w 1346"/>
                        <a:gd name="T27" fmla="*/ 333 h 1476"/>
                        <a:gd name="T28" fmla="*/ 537 w 1346"/>
                        <a:gd name="T29" fmla="*/ 378 h 1476"/>
                        <a:gd name="T30" fmla="*/ 504 w 1346"/>
                        <a:gd name="T31" fmla="*/ 438 h 1476"/>
                        <a:gd name="T32" fmla="*/ 468 w 1346"/>
                        <a:gd name="T33" fmla="*/ 528 h 1476"/>
                        <a:gd name="T34" fmla="*/ 456 w 1346"/>
                        <a:gd name="T35" fmla="*/ 564 h 1476"/>
                        <a:gd name="T36" fmla="*/ 441 w 1346"/>
                        <a:gd name="T37" fmla="*/ 588 h 1476"/>
                        <a:gd name="T38" fmla="*/ 414 w 1346"/>
                        <a:gd name="T39" fmla="*/ 612 h 1476"/>
                        <a:gd name="T40" fmla="*/ 414 w 1346"/>
                        <a:gd name="T41" fmla="*/ 636 h 1476"/>
                        <a:gd name="T42" fmla="*/ 348 w 1346"/>
                        <a:gd name="T43" fmla="*/ 705 h 1476"/>
                        <a:gd name="T44" fmla="*/ 288 w 1346"/>
                        <a:gd name="T45" fmla="*/ 771 h 1476"/>
                        <a:gd name="T46" fmla="*/ 270 w 1346"/>
                        <a:gd name="T47" fmla="*/ 813 h 1476"/>
                        <a:gd name="T48" fmla="*/ 243 w 1346"/>
                        <a:gd name="T49" fmla="*/ 855 h 1476"/>
                        <a:gd name="T50" fmla="*/ 186 w 1346"/>
                        <a:gd name="T51" fmla="*/ 963 h 1476"/>
                        <a:gd name="T52" fmla="*/ 135 w 1346"/>
                        <a:gd name="T53" fmla="*/ 1068 h 1476"/>
                        <a:gd name="T54" fmla="*/ 105 w 1346"/>
                        <a:gd name="T55" fmla="*/ 1191 h 1476"/>
                        <a:gd name="T56" fmla="*/ 78 w 1346"/>
                        <a:gd name="T57" fmla="*/ 1299 h 1476"/>
                        <a:gd name="T58" fmla="*/ 72 w 1346"/>
                        <a:gd name="T59" fmla="*/ 1377 h 1476"/>
                        <a:gd name="T60" fmla="*/ 57 w 1346"/>
                        <a:gd name="T61" fmla="*/ 1413 h 1476"/>
                        <a:gd name="T62" fmla="*/ 0 w 1346"/>
                        <a:gd name="T63" fmla="*/ 1476 h 14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46"/>
                        <a:gd name="T97" fmla="*/ 0 h 1476"/>
                        <a:gd name="T98" fmla="*/ 1346 w 1346"/>
                        <a:gd name="T99" fmla="*/ 1476 h 14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46" h="1476">
                          <a:moveTo>
                            <a:pt x="1332" y="0"/>
                          </a:moveTo>
                          <a:cubicBezTo>
                            <a:pt x="1330" y="11"/>
                            <a:pt x="1329" y="23"/>
                            <a:pt x="1326" y="36"/>
                          </a:cubicBezTo>
                          <a:cubicBezTo>
                            <a:pt x="1323" y="49"/>
                            <a:pt x="1346" y="74"/>
                            <a:pt x="1314" y="81"/>
                          </a:cubicBezTo>
                          <a:cubicBezTo>
                            <a:pt x="1282" y="88"/>
                            <a:pt x="1180" y="82"/>
                            <a:pt x="1134" y="81"/>
                          </a:cubicBezTo>
                          <a:cubicBezTo>
                            <a:pt x="1088" y="80"/>
                            <a:pt x="1064" y="68"/>
                            <a:pt x="1035" y="72"/>
                          </a:cubicBezTo>
                          <a:cubicBezTo>
                            <a:pt x="1006" y="76"/>
                            <a:pt x="982" y="99"/>
                            <a:pt x="960" y="105"/>
                          </a:cubicBezTo>
                          <a:cubicBezTo>
                            <a:pt x="938" y="111"/>
                            <a:pt x="916" y="105"/>
                            <a:pt x="900" y="111"/>
                          </a:cubicBezTo>
                          <a:cubicBezTo>
                            <a:pt x="884" y="117"/>
                            <a:pt x="875" y="131"/>
                            <a:pt x="864" y="144"/>
                          </a:cubicBezTo>
                          <a:cubicBezTo>
                            <a:pt x="853" y="157"/>
                            <a:pt x="849" y="179"/>
                            <a:pt x="834" y="192"/>
                          </a:cubicBezTo>
                          <a:cubicBezTo>
                            <a:pt x="819" y="205"/>
                            <a:pt x="797" y="207"/>
                            <a:pt x="777" y="219"/>
                          </a:cubicBezTo>
                          <a:cubicBezTo>
                            <a:pt x="757" y="231"/>
                            <a:pt x="734" y="252"/>
                            <a:pt x="717" y="264"/>
                          </a:cubicBezTo>
                          <a:cubicBezTo>
                            <a:pt x="700" y="276"/>
                            <a:pt x="694" y="280"/>
                            <a:pt x="675" y="291"/>
                          </a:cubicBezTo>
                          <a:cubicBezTo>
                            <a:pt x="656" y="302"/>
                            <a:pt x="621" y="323"/>
                            <a:pt x="603" y="330"/>
                          </a:cubicBezTo>
                          <a:cubicBezTo>
                            <a:pt x="585" y="337"/>
                            <a:pt x="581" y="325"/>
                            <a:pt x="570" y="333"/>
                          </a:cubicBezTo>
                          <a:cubicBezTo>
                            <a:pt x="559" y="341"/>
                            <a:pt x="548" y="361"/>
                            <a:pt x="537" y="378"/>
                          </a:cubicBezTo>
                          <a:cubicBezTo>
                            <a:pt x="526" y="395"/>
                            <a:pt x="515" y="413"/>
                            <a:pt x="504" y="438"/>
                          </a:cubicBezTo>
                          <a:cubicBezTo>
                            <a:pt x="493" y="463"/>
                            <a:pt x="476" y="507"/>
                            <a:pt x="468" y="528"/>
                          </a:cubicBezTo>
                          <a:cubicBezTo>
                            <a:pt x="460" y="549"/>
                            <a:pt x="460" y="554"/>
                            <a:pt x="456" y="564"/>
                          </a:cubicBezTo>
                          <a:cubicBezTo>
                            <a:pt x="452" y="574"/>
                            <a:pt x="448" y="580"/>
                            <a:pt x="441" y="588"/>
                          </a:cubicBezTo>
                          <a:cubicBezTo>
                            <a:pt x="434" y="596"/>
                            <a:pt x="418" y="604"/>
                            <a:pt x="414" y="612"/>
                          </a:cubicBezTo>
                          <a:cubicBezTo>
                            <a:pt x="410" y="620"/>
                            <a:pt x="425" y="621"/>
                            <a:pt x="414" y="636"/>
                          </a:cubicBezTo>
                          <a:cubicBezTo>
                            <a:pt x="403" y="651"/>
                            <a:pt x="369" y="683"/>
                            <a:pt x="348" y="705"/>
                          </a:cubicBezTo>
                          <a:cubicBezTo>
                            <a:pt x="327" y="727"/>
                            <a:pt x="301" y="753"/>
                            <a:pt x="288" y="771"/>
                          </a:cubicBezTo>
                          <a:cubicBezTo>
                            <a:pt x="275" y="789"/>
                            <a:pt x="277" y="799"/>
                            <a:pt x="270" y="813"/>
                          </a:cubicBezTo>
                          <a:cubicBezTo>
                            <a:pt x="263" y="827"/>
                            <a:pt x="257" y="830"/>
                            <a:pt x="243" y="855"/>
                          </a:cubicBezTo>
                          <a:cubicBezTo>
                            <a:pt x="229" y="880"/>
                            <a:pt x="204" y="927"/>
                            <a:pt x="186" y="963"/>
                          </a:cubicBezTo>
                          <a:cubicBezTo>
                            <a:pt x="168" y="999"/>
                            <a:pt x="148" y="1030"/>
                            <a:pt x="135" y="1068"/>
                          </a:cubicBezTo>
                          <a:cubicBezTo>
                            <a:pt x="122" y="1106"/>
                            <a:pt x="114" y="1153"/>
                            <a:pt x="105" y="1191"/>
                          </a:cubicBezTo>
                          <a:cubicBezTo>
                            <a:pt x="96" y="1229"/>
                            <a:pt x="83" y="1268"/>
                            <a:pt x="78" y="1299"/>
                          </a:cubicBezTo>
                          <a:cubicBezTo>
                            <a:pt x="73" y="1330"/>
                            <a:pt x="75" y="1358"/>
                            <a:pt x="72" y="1377"/>
                          </a:cubicBezTo>
                          <a:cubicBezTo>
                            <a:pt x="69" y="1396"/>
                            <a:pt x="69" y="1397"/>
                            <a:pt x="57" y="1413"/>
                          </a:cubicBezTo>
                          <a:cubicBezTo>
                            <a:pt x="45" y="1429"/>
                            <a:pt x="9" y="1466"/>
                            <a:pt x="0" y="1476"/>
                          </a:cubicBezTo>
                        </a:path>
                      </a:pathLst>
                    </a:custGeom>
                    <a:noFill/>
                    <a:ln w="9525">
                      <a:solidFill>
                        <a:srgbClr val="00FF00"/>
                      </a:solidFill>
                      <a:round/>
                      <a:headEnd/>
                      <a:tailEnd/>
                    </a:ln>
                  </p:spPr>
                  <p:txBody>
                    <a:bodyPr/>
                    <a:lstStyle/>
                    <a:p>
                      <a:endParaRPr lang="zh-TW" altLang="en-US"/>
                    </a:p>
                  </p:txBody>
                </p:sp>
                <p:sp>
                  <p:nvSpPr>
                    <p:cNvPr id="9893" name="Freeform 834"/>
                    <p:cNvSpPr>
                      <a:spLocks noChangeAspect="1"/>
                    </p:cNvSpPr>
                    <p:nvPr/>
                  </p:nvSpPr>
                  <p:spPr bwMode="auto">
                    <a:xfrm>
                      <a:off x="4990" y="3977"/>
                      <a:ext cx="353" cy="1501"/>
                    </a:xfrm>
                    <a:custGeom>
                      <a:avLst/>
                      <a:gdLst>
                        <a:gd name="T0" fmla="*/ 353 w 353"/>
                        <a:gd name="T1" fmla="*/ 10 h 1501"/>
                        <a:gd name="T2" fmla="*/ 320 w 353"/>
                        <a:gd name="T3" fmla="*/ 10 h 1501"/>
                        <a:gd name="T4" fmla="*/ 281 w 353"/>
                        <a:gd name="T5" fmla="*/ 73 h 1501"/>
                        <a:gd name="T6" fmla="*/ 221 w 353"/>
                        <a:gd name="T7" fmla="*/ 217 h 1501"/>
                        <a:gd name="T8" fmla="*/ 197 w 353"/>
                        <a:gd name="T9" fmla="*/ 268 h 1501"/>
                        <a:gd name="T10" fmla="*/ 176 w 353"/>
                        <a:gd name="T11" fmla="*/ 349 h 1501"/>
                        <a:gd name="T12" fmla="*/ 161 w 353"/>
                        <a:gd name="T13" fmla="*/ 457 h 1501"/>
                        <a:gd name="T14" fmla="*/ 143 w 353"/>
                        <a:gd name="T15" fmla="*/ 517 h 1501"/>
                        <a:gd name="T16" fmla="*/ 134 w 353"/>
                        <a:gd name="T17" fmla="*/ 589 h 1501"/>
                        <a:gd name="T18" fmla="*/ 131 w 353"/>
                        <a:gd name="T19" fmla="*/ 643 h 1501"/>
                        <a:gd name="T20" fmla="*/ 110 w 353"/>
                        <a:gd name="T21" fmla="*/ 763 h 1501"/>
                        <a:gd name="T22" fmla="*/ 101 w 353"/>
                        <a:gd name="T23" fmla="*/ 865 h 1501"/>
                        <a:gd name="T24" fmla="*/ 92 w 353"/>
                        <a:gd name="T25" fmla="*/ 976 h 1501"/>
                        <a:gd name="T26" fmla="*/ 44 w 353"/>
                        <a:gd name="T27" fmla="*/ 1105 h 1501"/>
                        <a:gd name="T28" fmla="*/ 32 w 353"/>
                        <a:gd name="T29" fmla="*/ 1195 h 1501"/>
                        <a:gd name="T30" fmla="*/ 11 w 353"/>
                        <a:gd name="T31" fmla="*/ 1276 h 1501"/>
                        <a:gd name="T32" fmla="*/ 2 w 353"/>
                        <a:gd name="T33" fmla="*/ 1333 h 1501"/>
                        <a:gd name="T34" fmla="*/ 20 w 353"/>
                        <a:gd name="T35" fmla="*/ 1414 h 1501"/>
                        <a:gd name="T36" fmla="*/ 14 w 353"/>
                        <a:gd name="T37" fmla="*/ 1501 h 150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3"/>
                        <a:gd name="T58" fmla="*/ 0 h 1501"/>
                        <a:gd name="T59" fmla="*/ 353 w 353"/>
                        <a:gd name="T60" fmla="*/ 1501 h 150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3" h="1501">
                          <a:moveTo>
                            <a:pt x="353" y="10"/>
                          </a:moveTo>
                          <a:cubicBezTo>
                            <a:pt x="342" y="5"/>
                            <a:pt x="332" y="0"/>
                            <a:pt x="320" y="10"/>
                          </a:cubicBezTo>
                          <a:cubicBezTo>
                            <a:pt x="308" y="20"/>
                            <a:pt x="297" y="39"/>
                            <a:pt x="281" y="73"/>
                          </a:cubicBezTo>
                          <a:cubicBezTo>
                            <a:pt x="265" y="107"/>
                            <a:pt x="235" y="185"/>
                            <a:pt x="221" y="217"/>
                          </a:cubicBezTo>
                          <a:cubicBezTo>
                            <a:pt x="207" y="249"/>
                            <a:pt x="204" y="246"/>
                            <a:pt x="197" y="268"/>
                          </a:cubicBezTo>
                          <a:cubicBezTo>
                            <a:pt x="190" y="290"/>
                            <a:pt x="182" y="318"/>
                            <a:pt x="176" y="349"/>
                          </a:cubicBezTo>
                          <a:cubicBezTo>
                            <a:pt x="170" y="380"/>
                            <a:pt x="166" y="429"/>
                            <a:pt x="161" y="457"/>
                          </a:cubicBezTo>
                          <a:cubicBezTo>
                            <a:pt x="156" y="485"/>
                            <a:pt x="147" y="495"/>
                            <a:pt x="143" y="517"/>
                          </a:cubicBezTo>
                          <a:cubicBezTo>
                            <a:pt x="139" y="539"/>
                            <a:pt x="136" y="568"/>
                            <a:pt x="134" y="589"/>
                          </a:cubicBezTo>
                          <a:cubicBezTo>
                            <a:pt x="132" y="610"/>
                            <a:pt x="135" y="614"/>
                            <a:pt x="131" y="643"/>
                          </a:cubicBezTo>
                          <a:cubicBezTo>
                            <a:pt x="127" y="672"/>
                            <a:pt x="115" y="726"/>
                            <a:pt x="110" y="763"/>
                          </a:cubicBezTo>
                          <a:cubicBezTo>
                            <a:pt x="105" y="800"/>
                            <a:pt x="104" y="829"/>
                            <a:pt x="101" y="865"/>
                          </a:cubicBezTo>
                          <a:cubicBezTo>
                            <a:pt x="98" y="901"/>
                            <a:pt x="101" y="936"/>
                            <a:pt x="92" y="976"/>
                          </a:cubicBezTo>
                          <a:cubicBezTo>
                            <a:pt x="83" y="1016"/>
                            <a:pt x="54" y="1069"/>
                            <a:pt x="44" y="1105"/>
                          </a:cubicBezTo>
                          <a:cubicBezTo>
                            <a:pt x="34" y="1141"/>
                            <a:pt x="37" y="1167"/>
                            <a:pt x="32" y="1195"/>
                          </a:cubicBezTo>
                          <a:cubicBezTo>
                            <a:pt x="27" y="1223"/>
                            <a:pt x="16" y="1253"/>
                            <a:pt x="11" y="1276"/>
                          </a:cubicBezTo>
                          <a:cubicBezTo>
                            <a:pt x="6" y="1299"/>
                            <a:pt x="0" y="1310"/>
                            <a:pt x="2" y="1333"/>
                          </a:cubicBezTo>
                          <a:cubicBezTo>
                            <a:pt x="4" y="1356"/>
                            <a:pt x="18" y="1386"/>
                            <a:pt x="20" y="1414"/>
                          </a:cubicBezTo>
                          <a:cubicBezTo>
                            <a:pt x="22" y="1442"/>
                            <a:pt x="14" y="1487"/>
                            <a:pt x="14" y="1501"/>
                          </a:cubicBezTo>
                        </a:path>
                      </a:pathLst>
                    </a:custGeom>
                    <a:noFill/>
                    <a:ln w="9525">
                      <a:solidFill>
                        <a:srgbClr val="00FF00"/>
                      </a:solidFill>
                      <a:round/>
                      <a:headEnd/>
                      <a:tailEnd/>
                    </a:ln>
                  </p:spPr>
                  <p:txBody>
                    <a:bodyPr/>
                    <a:lstStyle/>
                    <a:p>
                      <a:endParaRPr lang="zh-TW" altLang="en-US"/>
                    </a:p>
                  </p:txBody>
                </p:sp>
                <p:sp>
                  <p:nvSpPr>
                    <p:cNvPr id="9894" name="Freeform 835"/>
                    <p:cNvSpPr>
                      <a:spLocks noChangeAspect="1"/>
                    </p:cNvSpPr>
                    <p:nvPr/>
                  </p:nvSpPr>
                  <p:spPr bwMode="auto">
                    <a:xfrm>
                      <a:off x="5010" y="5478"/>
                      <a:ext cx="114" cy="570"/>
                    </a:xfrm>
                    <a:custGeom>
                      <a:avLst/>
                      <a:gdLst>
                        <a:gd name="T0" fmla="*/ 0 w 134"/>
                        <a:gd name="T1" fmla="*/ 0 h 570"/>
                        <a:gd name="T2" fmla="*/ 3 w 134"/>
                        <a:gd name="T3" fmla="*/ 69 h 570"/>
                        <a:gd name="T4" fmla="*/ 5 w 134"/>
                        <a:gd name="T5" fmla="*/ 129 h 570"/>
                        <a:gd name="T6" fmla="*/ 8 w 134"/>
                        <a:gd name="T7" fmla="*/ 240 h 570"/>
                        <a:gd name="T8" fmla="*/ 10 w 134"/>
                        <a:gd name="T9" fmla="*/ 327 h 570"/>
                        <a:gd name="T10" fmla="*/ 12 w 134"/>
                        <a:gd name="T11" fmla="*/ 405 h 570"/>
                        <a:gd name="T12" fmla="*/ 14 w 134"/>
                        <a:gd name="T13" fmla="*/ 477 h 570"/>
                        <a:gd name="T14" fmla="*/ 16 w 134"/>
                        <a:gd name="T15" fmla="*/ 570 h 570"/>
                        <a:gd name="T16" fmla="*/ 0 60000 65536"/>
                        <a:gd name="T17" fmla="*/ 0 60000 65536"/>
                        <a:gd name="T18" fmla="*/ 0 60000 65536"/>
                        <a:gd name="T19" fmla="*/ 0 60000 65536"/>
                        <a:gd name="T20" fmla="*/ 0 60000 65536"/>
                        <a:gd name="T21" fmla="*/ 0 60000 65536"/>
                        <a:gd name="T22" fmla="*/ 0 60000 65536"/>
                        <a:gd name="T23" fmla="*/ 0 60000 65536"/>
                        <a:gd name="T24" fmla="*/ 0 w 134"/>
                        <a:gd name="T25" fmla="*/ 0 h 570"/>
                        <a:gd name="T26" fmla="*/ 134 w 134"/>
                        <a:gd name="T27" fmla="*/ 570 h 5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 h="570">
                          <a:moveTo>
                            <a:pt x="0" y="0"/>
                          </a:moveTo>
                          <a:cubicBezTo>
                            <a:pt x="7" y="24"/>
                            <a:pt x="14" y="48"/>
                            <a:pt x="20" y="69"/>
                          </a:cubicBezTo>
                          <a:cubicBezTo>
                            <a:pt x="26" y="90"/>
                            <a:pt x="29" y="101"/>
                            <a:pt x="35" y="129"/>
                          </a:cubicBezTo>
                          <a:cubicBezTo>
                            <a:pt x="41" y="157"/>
                            <a:pt x="52" y="207"/>
                            <a:pt x="59" y="240"/>
                          </a:cubicBezTo>
                          <a:cubicBezTo>
                            <a:pt x="66" y="273"/>
                            <a:pt x="70" y="300"/>
                            <a:pt x="77" y="327"/>
                          </a:cubicBezTo>
                          <a:cubicBezTo>
                            <a:pt x="84" y="354"/>
                            <a:pt x="95" y="380"/>
                            <a:pt x="101" y="405"/>
                          </a:cubicBezTo>
                          <a:cubicBezTo>
                            <a:pt x="107" y="430"/>
                            <a:pt x="111" y="450"/>
                            <a:pt x="116" y="477"/>
                          </a:cubicBezTo>
                          <a:cubicBezTo>
                            <a:pt x="121" y="504"/>
                            <a:pt x="127" y="537"/>
                            <a:pt x="134" y="570"/>
                          </a:cubicBezTo>
                        </a:path>
                      </a:pathLst>
                    </a:custGeom>
                    <a:noFill/>
                    <a:ln w="9525">
                      <a:solidFill>
                        <a:srgbClr val="00FF00"/>
                      </a:solidFill>
                      <a:round/>
                      <a:headEnd/>
                      <a:tailEnd/>
                    </a:ln>
                  </p:spPr>
                  <p:txBody>
                    <a:bodyPr/>
                    <a:lstStyle/>
                    <a:p>
                      <a:endParaRPr lang="zh-TW" altLang="en-US"/>
                    </a:p>
                  </p:txBody>
                </p:sp>
              </p:grpSp>
            </p:grpSp>
            <p:sp>
              <p:nvSpPr>
                <p:cNvPr id="9302" name="Rectangle 836"/>
                <p:cNvSpPr>
                  <a:spLocks noChangeAspect="1" noChangeArrowheads="1"/>
                </p:cNvSpPr>
                <p:nvPr/>
              </p:nvSpPr>
              <p:spPr bwMode="auto">
                <a:xfrm>
                  <a:off x="4413" y="612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03" name="Rectangle 837"/>
                <p:cNvSpPr>
                  <a:spLocks noChangeAspect="1" noChangeArrowheads="1"/>
                </p:cNvSpPr>
                <p:nvPr/>
              </p:nvSpPr>
              <p:spPr bwMode="auto">
                <a:xfrm>
                  <a:off x="3873" y="702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04" name="Rectangle 838"/>
                <p:cNvSpPr>
                  <a:spLocks noChangeAspect="1" noChangeArrowheads="1"/>
                </p:cNvSpPr>
                <p:nvPr/>
              </p:nvSpPr>
              <p:spPr bwMode="auto">
                <a:xfrm>
                  <a:off x="3333" y="810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05" name="Rectangle 839"/>
                <p:cNvSpPr>
                  <a:spLocks noChangeAspect="1" noChangeArrowheads="1"/>
                </p:cNvSpPr>
                <p:nvPr/>
              </p:nvSpPr>
              <p:spPr bwMode="auto">
                <a:xfrm>
                  <a:off x="3153" y="864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06" name="Rectangle 840"/>
                <p:cNvSpPr>
                  <a:spLocks noChangeAspect="1" noChangeArrowheads="1"/>
                </p:cNvSpPr>
                <p:nvPr/>
              </p:nvSpPr>
              <p:spPr bwMode="auto">
                <a:xfrm>
                  <a:off x="3513" y="756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07" name="Rectangle 841"/>
                <p:cNvSpPr>
                  <a:spLocks noChangeAspect="1" noChangeArrowheads="1"/>
                </p:cNvSpPr>
                <p:nvPr/>
              </p:nvSpPr>
              <p:spPr bwMode="auto">
                <a:xfrm>
                  <a:off x="4233" y="648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08" name="Rectangle 842"/>
                <p:cNvSpPr>
                  <a:spLocks noChangeAspect="1" noChangeArrowheads="1"/>
                </p:cNvSpPr>
                <p:nvPr/>
              </p:nvSpPr>
              <p:spPr bwMode="auto">
                <a:xfrm>
                  <a:off x="3333" y="792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09" name="Rectangle 843"/>
                <p:cNvSpPr>
                  <a:spLocks noChangeAspect="1" noChangeArrowheads="1"/>
                </p:cNvSpPr>
                <p:nvPr/>
              </p:nvSpPr>
              <p:spPr bwMode="auto">
                <a:xfrm>
                  <a:off x="4053" y="666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0" name="Rectangle 844"/>
                <p:cNvSpPr>
                  <a:spLocks noChangeAspect="1" noChangeArrowheads="1"/>
                </p:cNvSpPr>
                <p:nvPr/>
              </p:nvSpPr>
              <p:spPr bwMode="auto">
                <a:xfrm>
                  <a:off x="6213" y="378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1" name="Rectangle 845"/>
                <p:cNvSpPr>
                  <a:spLocks noChangeAspect="1" noChangeArrowheads="1"/>
                </p:cNvSpPr>
                <p:nvPr/>
              </p:nvSpPr>
              <p:spPr bwMode="auto">
                <a:xfrm>
                  <a:off x="4953" y="540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2" name="Rectangle 846"/>
                <p:cNvSpPr>
                  <a:spLocks noChangeAspect="1" noChangeArrowheads="1"/>
                </p:cNvSpPr>
                <p:nvPr/>
              </p:nvSpPr>
              <p:spPr bwMode="auto">
                <a:xfrm>
                  <a:off x="5673" y="450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3" name="Rectangle 847"/>
                <p:cNvSpPr>
                  <a:spLocks noChangeAspect="1" noChangeArrowheads="1"/>
                </p:cNvSpPr>
                <p:nvPr/>
              </p:nvSpPr>
              <p:spPr bwMode="auto">
                <a:xfrm>
                  <a:off x="6393" y="342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4" name="Rectangle 848"/>
                <p:cNvSpPr>
                  <a:spLocks noChangeAspect="1" noChangeArrowheads="1"/>
                </p:cNvSpPr>
                <p:nvPr/>
              </p:nvSpPr>
              <p:spPr bwMode="auto">
                <a:xfrm>
                  <a:off x="4773" y="558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5" name="Rectangle 849"/>
                <p:cNvSpPr>
                  <a:spLocks noChangeAspect="1" noChangeArrowheads="1"/>
                </p:cNvSpPr>
                <p:nvPr/>
              </p:nvSpPr>
              <p:spPr bwMode="auto">
                <a:xfrm>
                  <a:off x="5313" y="486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6" name="Rectangle 850"/>
                <p:cNvSpPr>
                  <a:spLocks noChangeAspect="1" noChangeArrowheads="1"/>
                </p:cNvSpPr>
                <p:nvPr/>
              </p:nvSpPr>
              <p:spPr bwMode="auto">
                <a:xfrm>
                  <a:off x="6033" y="414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7" name="Rectangle 851"/>
                <p:cNvSpPr>
                  <a:spLocks noChangeAspect="1" noChangeArrowheads="1"/>
                </p:cNvSpPr>
                <p:nvPr/>
              </p:nvSpPr>
              <p:spPr bwMode="auto">
                <a:xfrm>
                  <a:off x="7653" y="2880"/>
                  <a:ext cx="62" cy="92"/>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8" name="Rectangle 852"/>
                <p:cNvSpPr>
                  <a:spLocks noChangeAspect="1" noChangeArrowheads="1"/>
                </p:cNvSpPr>
                <p:nvPr/>
              </p:nvSpPr>
              <p:spPr bwMode="auto">
                <a:xfrm>
                  <a:off x="4053" y="648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19" name="Rectangle 853"/>
                <p:cNvSpPr>
                  <a:spLocks noChangeAspect="1" noChangeArrowheads="1"/>
                </p:cNvSpPr>
                <p:nvPr/>
              </p:nvSpPr>
              <p:spPr bwMode="auto">
                <a:xfrm>
                  <a:off x="3153" y="810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0" name="Rectangle 854"/>
                <p:cNvSpPr>
                  <a:spLocks noChangeAspect="1" noChangeArrowheads="1"/>
                </p:cNvSpPr>
                <p:nvPr/>
              </p:nvSpPr>
              <p:spPr bwMode="auto">
                <a:xfrm>
                  <a:off x="3513" y="7380"/>
                  <a:ext cx="61"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1" name="Rectangle 855"/>
                <p:cNvSpPr>
                  <a:spLocks noChangeAspect="1" noChangeArrowheads="1"/>
                </p:cNvSpPr>
                <p:nvPr/>
              </p:nvSpPr>
              <p:spPr bwMode="auto">
                <a:xfrm>
                  <a:off x="3333" y="774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2" name="Rectangle 856"/>
                <p:cNvSpPr>
                  <a:spLocks noChangeAspect="1" noChangeArrowheads="1"/>
                </p:cNvSpPr>
                <p:nvPr/>
              </p:nvSpPr>
              <p:spPr bwMode="auto">
                <a:xfrm>
                  <a:off x="3153" y="846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3" name="Rectangle 857"/>
                <p:cNvSpPr>
                  <a:spLocks noChangeAspect="1" noChangeArrowheads="1"/>
                </p:cNvSpPr>
                <p:nvPr/>
              </p:nvSpPr>
              <p:spPr bwMode="auto">
                <a:xfrm>
                  <a:off x="6753" y="324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4" name="Rectangle 858"/>
                <p:cNvSpPr>
                  <a:spLocks noChangeAspect="1" noChangeArrowheads="1"/>
                </p:cNvSpPr>
                <p:nvPr/>
              </p:nvSpPr>
              <p:spPr bwMode="auto">
                <a:xfrm>
                  <a:off x="7113" y="306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5" name="Rectangle 859"/>
                <p:cNvSpPr>
                  <a:spLocks noChangeAspect="1" noChangeArrowheads="1"/>
                </p:cNvSpPr>
                <p:nvPr/>
              </p:nvSpPr>
              <p:spPr bwMode="auto">
                <a:xfrm>
                  <a:off x="7833" y="270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6" name="Rectangle 860"/>
                <p:cNvSpPr>
                  <a:spLocks noChangeAspect="1" noChangeArrowheads="1"/>
                </p:cNvSpPr>
                <p:nvPr/>
              </p:nvSpPr>
              <p:spPr bwMode="auto">
                <a:xfrm>
                  <a:off x="5853" y="432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7" name="Rectangle 861"/>
                <p:cNvSpPr>
                  <a:spLocks noChangeAspect="1" noChangeArrowheads="1"/>
                </p:cNvSpPr>
                <p:nvPr/>
              </p:nvSpPr>
              <p:spPr bwMode="auto">
                <a:xfrm>
                  <a:off x="3693" y="720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8" name="Rectangle 862"/>
                <p:cNvSpPr>
                  <a:spLocks noChangeAspect="1" noChangeArrowheads="1"/>
                </p:cNvSpPr>
                <p:nvPr/>
              </p:nvSpPr>
              <p:spPr bwMode="auto">
                <a:xfrm>
                  <a:off x="5493" y="4680"/>
                  <a:ext cx="61"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29" name="Rectangle 863"/>
                <p:cNvSpPr>
                  <a:spLocks noChangeAspect="1" noChangeArrowheads="1"/>
                </p:cNvSpPr>
                <p:nvPr/>
              </p:nvSpPr>
              <p:spPr bwMode="auto">
                <a:xfrm>
                  <a:off x="5133" y="522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0" name="Rectangle 864"/>
                <p:cNvSpPr>
                  <a:spLocks noChangeAspect="1" noChangeArrowheads="1"/>
                </p:cNvSpPr>
                <p:nvPr/>
              </p:nvSpPr>
              <p:spPr bwMode="auto">
                <a:xfrm>
                  <a:off x="3873" y="684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1" name="Rectangle 865"/>
                <p:cNvSpPr>
                  <a:spLocks noChangeAspect="1" noChangeArrowheads="1"/>
                </p:cNvSpPr>
                <p:nvPr/>
              </p:nvSpPr>
              <p:spPr bwMode="auto">
                <a:xfrm>
                  <a:off x="4233" y="630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2" name="Rectangle 866"/>
                <p:cNvSpPr>
                  <a:spLocks noChangeAspect="1" noChangeArrowheads="1"/>
                </p:cNvSpPr>
                <p:nvPr/>
              </p:nvSpPr>
              <p:spPr bwMode="auto">
                <a:xfrm>
                  <a:off x="3333" y="846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3" name="Rectangle 867"/>
                <p:cNvSpPr>
                  <a:spLocks noChangeAspect="1" noChangeArrowheads="1"/>
                </p:cNvSpPr>
                <p:nvPr/>
              </p:nvSpPr>
              <p:spPr bwMode="auto">
                <a:xfrm>
                  <a:off x="4593" y="594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4" name="Rectangle 868"/>
                <p:cNvSpPr>
                  <a:spLocks noChangeAspect="1" noChangeArrowheads="1"/>
                </p:cNvSpPr>
                <p:nvPr/>
              </p:nvSpPr>
              <p:spPr bwMode="auto">
                <a:xfrm>
                  <a:off x="3333" y="828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5" name="Rectangle 869"/>
                <p:cNvSpPr>
                  <a:spLocks noChangeAspect="1" noChangeArrowheads="1"/>
                </p:cNvSpPr>
                <p:nvPr/>
              </p:nvSpPr>
              <p:spPr bwMode="auto">
                <a:xfrm>
                  <a:off x="3693" y="1062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6" name="Rectangle 870"/>
                <p:cNvSpPr>
                  <a:spLocks noChangeAspect="1" noChangeArrowheads="1"/>
                </p:cNvSpPr>
                <p:nvPr/>
              </p:nvSpPr>
              <p:spPr bwMode="auto">
                <a:xfrm>
                  <a:off x="3333" y="8640"/>
                  <a:ext cx="61"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7" name="Rectangle 871"/>
                <p:cNvSpPr>
                  <a:spLocks noChangeAspect="1" noChangeArrowheads="1"/>
                </p:cNvSpPr>
                <p:nvPr/>
              </p:nvSpPr>
              <p:spPr bwMode="auto">
                <a:xfrm>
                  <a:off x="3153" y="882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8" name="Rectangle 872"/>
                <p:cNvSpPr>
                  <a:spLocks noChangeAspect="1" noChangeArrowheads="1"/>
                </p:cNvSpPr>
                <p:nvPr/>
              </p:nvSpPr>
              <p:spPr bwMode="auto">
                <a:xfrm>
                  <a:off x="3153" y="900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39" name="Rectangle 873"/>
                <p:cNvSpPr>
                  <a:spLocks noChangeAspect="1" noChangeArrowheads="1"/>
                </p:cNvSpPr>
                <p:nvPr/>
              </p:nvSpPr>
              <p:spPr bwMode="auto">
                <a:xfrm>
                  <a:off x="3513" y="1026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0" name="Rectangle 874"/>
                <p:cNvSpPr>
                  <a:spLocks noChangeAspect="1" noChangeArrowheads="1"/>
                </p:cNvSpPr>
                <p:nvPr/>
              </p:nvSpPr>
              <p:spPr bwMode="auto">
                <a:xfrm>
                  <a:off x="3153" y="990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1" name="Rectangle 875"/>
                <p:cNvSpPr>
                  <a:spLocks noChangeAspect="1" noChangeArrowheads="1"/>
                </p:cNvSpPr>
                <p:nvPr/>
              </p:nvSpPr>
              <p:spPr bwMode="auto">
                <a:xfrm>
                  <a:off x="3873" y="1134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2" name="Rectangle 876"/>
                <p:cNvSpPr>
                  <a:spLocks noChangeAspect="1" noChangeArrowheads="1"/>
                </p:cNvSpPr>
                <p:nvPr/>
              </p:nvSpPr>
              <p:spPr bwMode="auto">
                <a:xfrm>
                  <a:off x="4053" y="1152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3" name="Rectangle 877"/>
                <p:cNvSpPr>
                  <a:spLocks noChangeAspect="1" noChangeArrowheads="1"/>
                </p:cNvSpPr>
                <p:nvPr/>
              </p:nvSpPr>
              <p:spPr bwMode="auto">
                <a:xfrm>
                  <a:off x="3333" y="918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4" name="Rectangle 878"/>
                <p:cNvSpPr>
                  <a:spLocks noChangeAspect="1" noChangeArrowheads="1"/>
                </p:cNvSpPr>
                <p:nvPr/>
              </p:nvSpPr>
              <p:spPr bwMode="auto">
                <a:xfrm>
                  <a:off x="3153" y="9360"/>
                  <a:ext cx="61"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5" name="Rectangle 879"/>
                <p:cNvSpPr>
                  <a:spLocks noChangeAspect="1" noChangeArrowheads="1"/>
                </p:cNvSpPr>
                <p:nvPr/>
              </p:nvSpPr>
              <p:spPr bwMode="auto">
                <a:xfrm>
                  <a:off x="3513" y="1008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6" name="Rectangle 880"/>
                <p:cNvSpPr>
                  <a:spLocks noChangeAspect="1" noChangeArrowheads="1"/>
                </p:cNvSpPr>
                <p:nvPr/>
              </p:nvSpPr>
              <p:spPr bwMode="auto">
                <a:xfrm>
                  <a:off x="3693" y="1080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7" name="Rectangle 881"/>
                <p:cNvSpPr>
                  <a:spLocks noChangeAspect="1" noChangeArrowheads="1"/>
                </p:cNvSpPr>
                <p:nvPr/>
              </p:nvSpPr>
              <p:spPr bwMode="auto">
                <a:xfrm>
                  <a:off x="3513" y="1044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8" name="Rectangle 882"/>
                <p:cNvSpPr>
                  <a:spLocks noChangeAspect="1" noChangeArrowheads="1"/>
                </p:cNvSpPr>
                <p:nvPr/>
              </p:nvSpPr>
              <p:spPr bwMode="auto">
                <a:xfrm>
                  <a:off x="3333" y="1008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49" name="Rectangle 883"/>
                <p:cNvSpPr>
                  <a:spLocks noChangeAspect="1" noChangeArrowheads="1"/>
                </p:cNvSpPr>
                <p:nvPr/>
              </p:nvSpPr>
              <p:spPr bwMode="auto">
                <a:xfrm>
                  <a:off x="4773" y="1188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0" name="Rectangle 884"/>
                <p:cNvSpPr>
                  <a:spLocks noChangeAspect="1" noChangeArrowheads="1"/>
                </p:cNvSpPr>
                <p:nvPr/>
              </p:nvSpPr>
              <p:spPr bwMode="auto">
                <a:xfrm>
                  <a:off x="4773" y="576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1" name="Rectangle 885"/>
                <p:cNvSpPr>
                  <a:spLocks noChangeAspect="1" noChangeArrowheads="1"/>
                </p:cNvSpPr>
                <p:nvPr/>
              </p:nvSpPr>
              <p:spPr bwMode="auto">
                <a:xfrm>
                  <a:off x="3513" y="774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2" name="Rectangle 886"/>
                <p:cNvSpPr>
                  <a:spLocks noChangeAspect="1" noChangeArrowheads="1"/>
                </p:cNvSpPr>
                <p:nvPr/>
              </p:nvSpPr>
              <p:spPr bwMode="auto">
                <a:xfrm>
                  <a:off x="5313" y="5040"/>
                  <a:ext cx="61"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3" name="Rectangle 887"/>
                <p:cNvSpPr>
                  <a:spLocks noChangeAspect="1" noChangeArrowheads="1"/>
                </p:cNvSpPr>
                <p:nvPr/>
              </p:nvSpPr>
              <p:spPr bwMode="auto">
                <a:xfrm>
                  <a:off x="8553" y="378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4" name="Rectangle 888"/>
                <p:cNvSpPr>
                  <a:spLocks noChangeAspect="1" noChangeArrowheads="1"/>
                </p:cNvSpPr>
                <p:nvPr/>
              </p:nvSpPr>
              <p:spPr bwMode="auto">
                <a:xfrm>
                  <a:off x="9453" y="396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5" name="Rectangle 889"/>
                <p:cNvSpPr>
                  <a:spLocks noChangeAspect="1" noChangeArrowheads="1"/>
                </p:cNvSpPr>
                <p:nvPr/>
              </p:nvSpPr>
              <p:spPr bwMode="auto">
                <a:xfrm>
                  <a:off x="9273" y="468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6" name="Rectangle 890"/>
                <p:cNvSpPr>
                  <a:spLocks noChangeAspect="1" noChangeArrowheads="1"/>
                </p:cNvSpPr>
                <p:nvPr/>
              </p:nvSpPr>
              <p:spPr bwMode="auto">
                <a:xfrm>
                  <a:off x="8193" y="396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7" name="Rectangle 891"/>
                <p:cNvSpPr>
                  <a:spLocks noChangeAspect="1" noChangeArrowheads="1"/>
                </p:cNvSpPr>
                <p:nvPr/>
              </p:nvSpPr>
              <p:spPr bwMode="auto">
                <a:xfrm>
                  <a:off x="8733" y="342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8" name="Rectangle 892"/>
                <p:cNvSpPr>
                  <a:spLocks noChangeAspect="1" noChangeArrowheads="1"/>
                </p:cNvSpPr>
                <p:nvPr/>
              </p:nvSpPr>
              <p:spPr bwMode="auto">
                <a:xfrm>
                  <a:off x="3873" y="702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59" name="Rectangle 893"/>
                <p:cNvSpPr>
                  <a:spLocks noChangeAspect="1" noChangeArrowheads="1"/>
                </p:cNvSpPr>
                <p:nvPr/>
              </p:nvSpPr>
              <p:spPr bwMode="auto">
                <a:xfrm>
                  <a:off x="9273" y="450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60" name="Rectangle 894"/>
                <p:cNvSpPr>
                  <a:spLocks noChangeAspect="1" noChangeArrowheads="1"/>
                </p:cNvSpPr>
                <p:nvPr/>
              </p:nvSpPr>
              <p:spPr bwMode="auto">
                <a:xfrm>
                  <a:off x="9273" y="396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61" name="Rectangle 895"/>
                <p:cNvSpPr>
                  <a:spLocks noChangeAspect="1" noChangeArrowheads="1"/>
                </p:cNvSpPr>
                <p:nvPr/>
              </p:nvSpPr>
              <p:spPr bwMode="auto">
                <a:xfrm>
                  <a:off x="9273" y="432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62" name="Rectangle 896"/>
                <p:cNvSpPr>
                  <a:spLocks noChangeAspect="1" noChangeArrowheads="1"/>
                </p:cNvSpPr>
                <p:nvPr/>
              </p:nvSpPr>
              <p:spPr bwMode="auto">
                <a:xfrm>
                  <a:off x="9273" y="4140"/>
                  <a:ext cx="60" cy="9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363" name="Rectangle 897"/>
                <p:cNvSpPr>
                  <a:spLocks noChangeAspect="1" noChangeArrowheads="1"/>
                </p:cNvSpPr>
                <p:nvPr/>
              </p:nvSpPr>
              <p:spPr bwMode="auto">
                <a:xfrm>
                  <a:off x="9453" y="3780"/>
                  <a:ext cx="60" cy="90"/>
                </a:xfrm>
                <a:prstGeom prst="rect">
                  <a:avLst/>
                </a:prstGeom>
                <a:solidFill>
                  <a:srgbClr val="FFFF66"/>
                </a:solidFill>
                <a:ln w="3175">
                  <a:solidFill>
                    <a:srgbClr val="000000"/>
                  </a:solidFill>
                  <a:miter lim="800000"/>
                  <a:headEnd/>
                  <a:tailEnd/>
                </a:ln>
              </p:spPr>
              <p:txBody>
                <a:bodyPr/>
                <a:lstStyle/>
                <a:p>
                  <a:endParaRPr lang="zh-TW" altLang="en-US"/>
                </a:p>
              </p:txBody>
            </p:sp>
            <p:grpSp>
              <p:nvGrpSpPr>
                <p:cNvPr id="9364" name="Group 898"/>
                <p:cNvGrpSpPr>
                  <a:grpSpLocks noChangeAspect="1"/>
                </p:cNvGrpSpPr>
                <p:nvPr/>
              </p:nvGrpSpPr>
              <p:grpSpPr bwMode="auto">
                <a:xfrm>
                  <a:off x="4233" y="10620"/>
                  <a:ext cx="1261" cy="1412"/>
                  <a:chOff x="2040" y="2220"/>
                  <a:chExt cx="2520" cy="2820"/>
                </a:xfrm>
              </p:grpSpPr>
              <p:grpSp>
                <p:nvGrpSpPr>
                  <p:cNvPr id="9840" name="Group 899"/>
                  <p:cNvGrpSpPr>
                    <a:grpSpLocks noChangeAspect="1"/>
                  </p:cNvGrpSpPr>
                  <p:nvPr/>
                </p:nvGrpSpPr>
                <p:grpSpPr bwMode="auto">
                  <a:xfrm>
                    <a:off x="2040" y="3420"/>
                    <a:ext cx="2400" cy="1620"/>
                    <a:chOff x="1920" y="1980"/>
                    <a:chExt cx="2400" cy="1620"/>
                  </a:xfrm>
                </p:grpSpPr>
                <p:grpSp>
                  <p:nvGrpSpPr>
                    <p:cNvPr id="9864" name="Group 900"/>
                    <p:cNvGrpSpPr>
                      <a:grpSpLocks noChangeAspect="1"/>
                    </p:cNvGrpSpPr>
                    <p:nvPr/>
                  </p:nvGrpSpPr>
                  <p:grpSpPr bwMode="auto">
                    <a:xfrm>
                      <a:off x="1920" y="1980"/>
                      <a:ext cx="1200" cy="900"/>
                      <a:chOff x="1920" y="1980"/>
                      <a:chExt cx="1200" cy="900"/>
                    </a:xfrm>
                  </p:grpSpPr>
                  <p:grpSp>
                    <p:nvGrpSpPr>
                      <p:cNvPr id="9876" name="Group 901"/>
                      <p:cNvGrpSpPr>
                        <a:grpSpLocks noChangeAspect="1"/>
                      </p:cNvGrpSpPr>
                      <p:nvPr/>
                    </p:nvGrpSpPr>
                    <p:grpSpPr bwMode="auto">
                      <a:xfrm>
                        <a:off x="1920" y="1980"/>
                        <a:ext cx="600" cy="540"/>
                        <a:chOff x="1920" y="1980"/>
                        <a:chExt cx="600" cy="540"/>
                      </a:xfrm>
                    </p:grpSpPr>
                    <p:sp>
                      <p:nvSpPr>
                        <p:cNvPr id="9882" name="Rectangle 902"/>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83" name="Rectangle 903"/>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84" name="Rectangle 904"/>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85" name="Rectangle 905"/>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877" name="Group 906"/>
                      <p:cNvGrpSpPr>
                        <a:grpSpLocks noChangeAspect="1"/>
                      </p:cNvGrpSpPr>
                      <p:nvPr/>
                    </p:nvGrpSpPr>
                    <p:grpSpPr bwMode="auto">
                      <a:xfrm>
                        <a:off x="2520" y="2340"/>
                        <a:ext cx="600" cy="540"/>
                        <a:chOff x="1920" y="1980"/>
                        <a:chExt cx="600" cy="540"/>
                      </a:xfrm>
                    </p:grpSpPr>
                    <p:sp>
                      <p:nvSpPr>
                        <p:cNvPr id="9878" name="Rectangle 907"/>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79" name="Rectangle 908"/>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80" name="Rectangle 909"/>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81" name="Rectangle 910"/>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865" name="Group 911"/>
                    <p:cNvGrpSpPr>
                      <a:grpSpLocks noChangeAspect="1"/>
                    </p:cNvGrpSpPr>
                    <p:nvPr/>
                  </p:nvGrpSpPr>
                  <p:grpSpPr bwMode="auto">
                    <a:xfrm>
                      <a:off x="3120" y="2700"/>
                      <a:ext cx="1200" cy="900"/>
                      <a:chOff x="1920" y="1980"/>
                      <a:chExt cx="1200" cy="900"/>
                    </a:xfrm>
                  </p:grpSpPr>
                  <p:grpSp>
                    <p:nvGrpSpPr>
                      <p:cNvPr id="9866" name="Group 912"/>
                      <p:cNvGrpSpPr>
                        <a:grpSpLocks noChangeAspect="1"/>
                      </p:cNvGrpSpPr>
                      <p:nvPr/>
                    </p:nvGrpSpPr>
                    <p:grpSpPr bwMode="auto">
                      <a:xfrm>
                        <a:off x="1920" y="1980"/>
                        <a:ext cx="600" cy="540"/>
                        <a:chOff x="1920" y="1980"/>
                        <a:chExt cx="600" cy="540"/>
                      </a:xfrm>
                    </p:grpSpPr>
                    <p:sp>
                      <p:nvSpPr>
                        <p:cNvPr id="9872" name="Rectangle 913"/>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73" name="Rectangle 914"/>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74" name="Rectangle 915"/>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75" name="Rectangle 916"/>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867" name="Group 917"/>
                      <p:cNvGrpSpPr>
                        <a:grpSpLocks noChangeAspect="1"/>
                      </p:cNvGrpSpPr>
                      <p:nvPr/>
                    </p:nvGrpSpPr>
                    <p:grpSpPr bwMode="auto">
                      <a:xfrm>
                        <a:off x="2520" y="2340"/>
                        <a:ext cx="600" cy="540"/>
                        <a:chOff x="1920" y="1980"/>
                        <a:chExt cx="600" cy="540"/>
                      </a:xfrm>
                    </p:grpSpPr>
                    <p:sp>
                      <p:nvSpPr>
                        <p:cNvPr id="9868" name="Rectangle 918"/>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69" name="Rectangle 919"/>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70" name="Rectangle 920"/>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71" name="Rectangle 921"/>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grpSp>
                <p:nvGrpSpPr>
                  <p:cNvPr id="9841" name="Group 922"/>
                  <p:cNvGrpSpPr>
                    <a:grpSpLocks noChangeAspect="1"/>
                  </p:cNvGrpSpPr>
                  <p:nvPr/>
                </p:nvGrpSpPr>
                <p:grpSpPr bwMode="auto">
                  <a:xfrm>
                    <a:off x="2160" y="2220"/>
                    <a:ext cx="2400" cy="1620"/>
                    <a:chOff x="1920" y="1980"/>
                    <a:chExt cx="2400" cy="1620"/>
                  </a:xfrm>
                </p:grpSpPr>
                <p:grpSp>
                  <p:nvGrpSpPr>
                    <p:cNvPr id="9842" name="Group 923"/>
                    <p:cNvGrpSpPr>
                      <a:grpSpLocks noChangeAspect="1"/>
                    </p:cNvGrpSpPr>
                    <p:nvPr/>
                  </p:nvGrpSpPr>
                  <p:grpSpPr bwMode="auto">
                    <a:xfrm>
                      <a:off x="1920" y="1980"/>
                      <a:ext cx="1200" cy="900"/>
                      <a:chOff x="1920" y="1980"/>
                      <a:chExt cx="1200" cy="900"/>
                    </a:xfrm>
                  </p:grpSpPr>
                  <p:grpSp>
                    <p:nvGrpSpPr>
                      <p:cNvPr id="9854" name="Group 924"/>
                      <p:cNvGrpSpPr>
                        <a:grpSpLocks noChangeAspect="1"/>
                      </p:cNvGrpSpPr>
                      <p:nvPr/>
                    </p:nvGrpSpPr>
                    <p:grpSpPr bwMode="auto">
                      <a:xfrm>
                        <a:off x="1920" y="1980"/>
                        <a:ext cx="600" cy="540"/>
                        <a:chOff x="1920" y="1980"/>
                        <a:chExt cx="600" cy="540"/>
                      </a:xfrm>
                    </p:grpSpPr>
                    <p:sp>
                      <p:nvSpPr>
                        <p:cNvPr id="9860" name="Rectangle 925"/>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61" name="Rectangle 926"/>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62" name="Rectangle 927"/>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63" name="Rectangle 928"/>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855" name="Group 929"/>
                      <p:cNvGrpSpPr>
                        <a:grpSpLocks noChangeAspect="1"/>
                      </p:cNvGrpSpPr>
                      <p:nvPr/>
                    </p:nvGrpSpPr>
                    <p:grpSpPr bwMode="auto">
                      <a:xfrm>
                        <a:off x="2520" y="2340"/>
                        <a:ext cx="600" cy="540"/>
                        <a:chOff x="1920" y="1980"/>
                        <a:chExt cx="600" cy="540"/>
                      </a:xfrm>
                    </p:grpSpPr>
                    <p:sp>
                      <p:nvSpPr>
                        <p:cNvPr id="9856" name="Rectangle 930"/>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57" name="Rectangle 931"/>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58" name="Rectangle 932"/>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59" name="Rectangle 933"/>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843" name="Group 934"/>
                    <p:cNvGrpSpPr>
                      <a:grpSpLocks noChangeAspect="1"/>
                    </p:cNvGrpSpPr>
                    <p:nvPr/>
                  </p:nvGrpSpPr>
                  <p:grpSpPr bwMode="auto">
                    <a:xfrm>
                      <a:off x="3120" y="2700"/>
                      <a:ext cx="1200" cy="900"/>
                      <a:chOff x="1920" y="1980"/>
                      <a:chExt cx="1200" cy="900"/>
                    </a:xfrm>
                  </p:grpSpPr>
                  <p:grpSp>
                    <p:nvGrpSpPr>
                      <p:cNvPr id="9844" name="Group 935"/>
                      <p:cNvGrpSpPr>
                        <a:grpSpLocks noChangeAspect="1"/>
                      </p:cNvGrpSpPr>
                      <p:nvPr/>
                    </p:nvGrpSpPr>
                    <p:grpSpPr bwMode="auto">
                      <a:xfrm>
                        <a:off x="1920" y="1980"/>
                        <a:ext cx="600" cy="540"/>
                        <a:chOff x="1920" y="1980"/>
                        <a:chExt cx="600" cy="540"/>
                      </a:xfrm>
                    </p:grpSpPr>
                    <p:sp>
                      <p:nvSpPr>
                        <p:cNvPr id="9850" name="Rectangle 936"/>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51" name="Rectangle 937"/>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52" name="Rectangle 938"/>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53" name="Rectangle 939"/>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845" name="Group 940"/>
                      <p:cNvGrpSpPr>
                        <a:grpSpLocks noChangeAspect="1"/>
                      </p:cNvGrpSpPr>
                      <p:nvPr/>
                    </p:nvGrpSpPr>
                    <p:grpSpPr bwMode="auto">
                      <a:xfrm>
                        <a:off x="2520" y="2340"/>
                        <a:ext cx="600" cy="540"/>
                        <a:chOff x="1920" y="1980"/>
                        <a:chExt cx="600" cy="540"/>
                      </a:xfrm>
                    </p:grpSpPr>
                    <p:sp>
                      <p:nvSpPr>
                        <p:cNvPr id="9846" name="Rectangle 941"/>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47" name="Rectangle 942"/>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48" name="Rectangle 943"/>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49" name="Rectangle 944"/>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grpSp>
            <p:grpSp>
              <p:nvGrpSpPr>
                <p:cNvPr id="9365" name="Group 945"/>
                <p:cNvGrpSpPr>
                  <a:grpSpLocks noChangeAspect="1"/>
                </p:cNvGrpSpPr>
                <p:nvPr/>
              </p:nvGrpSpPr>
              <p:grpSpPr bwMode="auto">
                <a:xfrm>
                  <a:off x="3333" y="9000"/>
                  <a:ext cx="1261" cy="1412"/>
                  <a:chOff x="2040" y="2220"/>
                  <a:chExt cx="2520" cy="2820"/>
                </a:xfrm>
              </p:grpSpPr>
              <p:grpSp>
                <p:nvGrpSpPr>
                  <p:cNvPr id="9794" name="Group 946"/>
                  <p:cNvGrpSpPr>
                    <a:grpSpLocks noChangeAspect="1"/>
                  </p:cNvGrpSpPr>
                  <p:nvPr/>
                </p:nvGrpSpPr>
                <p:grpSpPr bwMode="auto">
                  <a:xfrm>
                    <a:off x="2040" y="3420"/>
                    <a:ext cx="2400" cy="1620"/>
                    <a:chOff x="1920" y="1980"/>
                    <a:chExt cx="2400" cy="1620"/>
                  </a:xfrm>
                </p:grpSpPr>
                <p:grpSp>
                  <p:nvGrpSpPr>
                    <p:cNvPr id="9818" name="Group 947"/>
                    <p:cNvGrpSpPr>
                      <a:grpSpLocks noChangeAspect="1"/>
                    </p:cNvGrpSpPr>
                    <p:nvPr/>
                  </p:nvGrpSpPr>
                  <p:grpSpPr bwMode="auto">
                    <a:xfrm>
                      <a:off x="1920" y="1980"/>
                      <a:ext cx="1200" cy="900"/>
                      <a:chOff x="1920" y="1980"/>
                      <a:chExt cx="1200" cy="900"/>
                    </a:xfrm>
                  </p:grpSpPr>
                  <p:grpSp>
                    <p:nvGrpSpPr>
                      <p:cNvPr id="9830" name="Group 948"/>
                      <p:cNvGrpSpPr>
                        <a:grpSpLocks noChangeAspect="1"/>
                      </p:cNvGrpSpPr>
                      <p:nvPr/>
                    </p:nvGrpSpPr>
                    <p:grpSpPr bwMode="auto">
                      <a:xfrm>
                        <a:off x="1920" y="1980"/>
                        <a:ext cx="600" cy="540"/>
                        <a:chOff x="1920" y="1980"/>
                        <a:chExt cx="600" cy="540"/>
                      </a:xfrm>
                    </p:grpSpPr>
                    <p:sp>
                      <p:nvSpPr>
                        <p:cNvPr id="9836" name="Rectangle 949"/>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37" name="Rectangle 950"/>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38" name="Rectangle 951"/>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39" name="Rectangle 952"/>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831" name="Group 953"/>
                      <p:cNvGrpSpPr>
                        <a:grpSpLocks noChangeAspect="1"/>
                      </p:cNvGrpSpPr>
                      <p:nvPr/>
                    </p:nvGrpSpPr>
                    <p:grpSpPr bwMode="auto">
                      <a:xfrm>
                        <a:off x="2520" y="2340"/>
                        <a:ext cx="600" cy="540"/>
                        <a:chOff x="1920" y="1980"/>
                        <a:chExt cx="600" cy="540"/>
                      </a:xfrm>
                    </p:grpSpPr>
                    <p:sp>
                      <p:nvSpPr>
                        <p:cNvPr id="9832" name="Rectangle 954"/>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33" name="Rectangle 955"/>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34" name="Rectangle 956"/>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35" name="Rectangle 957"/>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819" name="Group 958"/>
                    <p:cNvGrpSpPr>
                      <a:grpSpLocks noChangeAspect="1"/>
                    </p:cNvGrpSpPr>
                    <p:nvPr/>
                  </p:nvGrpSpPr>
                  <p:grpSpPr bwMode="auto">
                    <a:xfrm>
                      <a:off x="3120" y="2700"/>
                      <a:ext cx="1200" cy="900"/>
                      <a:chOff x="1920" y="1980"/>
                      <a:chExt cx="1200" cy="900"/>
                    </a:xfrm>
                  </p:grpSpPr>
                  <p:grpSp>
                    <p:nvGrpSpPr>
                      <p:cNvPr id="9820" name="Group 959"/>
                      <p:cNvGrpSpPr>
                        <a:grpSpLocks noChangeAspect="1"/>
                      </p:cNvGrpSpPr>
                      <p:nvPr/>
                    </p:nvGrpSpPr>
                    <p:grpSpPr bwMode="auto">
                      <a:xfrm>
                        <a:off x="1920" y="1980"/>
                        <a:ext cx="600" cy="540"/>
                        <a:chOff x="1920" y="1980"/>
                        <a:chExt cx="600" cy="540"/>
                      </a:xfrm>
                    </p:grpSpPr>
                    <p:sp>
                      <p:nvSpPr>
                        <p:cNvPr id="9826" name="Rectangle 960"/>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27" name="Rectangle 961"/>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28" name="Rectangle 962"/>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29" name="Rectangle 963"/>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821" name="Group 964"/>
                      <p:cNvGrpSpPr>
                        <a:grpSpLocks noChangeAspect="1"/>
                      </p:cNvGrpSpPr>
                      <p:nvPr/>
                    </p:nvGrpSpPr>
                    <p:grpSpPr bwMode="auto">
                      <a:xfrm>
                        <a:off x="2520" y="2340"/>
                        <a:ext cx="600" cy="540"/>
                        <a:chOff x="1920" y="1980"/>
                        <a:chExt cx="600" cy="540"/>
                      </a:xfrm>
                    </p:grpSpPr>
                    <p:sp>
                      <p:nvSpPr>
                        <p:cNvPr id="9822" name="Rectangle 965"/>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23" name="Rectangle 966"/>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24" name="Rectangle 967"/>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25" name="Rectangle 968"/>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grpSp>
                <p:nvGrpSpPr>
                  <p:cNvPr id="9795" name="Group 969"/>
                  <p:cNvGrpSpPr>
                    <a:grpSpLocks noChangeAspect="1"/>
                  </p:cNvGrpSpPr>
                  <p:nvPr/>
                </p:nvGrpSpPr>
                <p:grpSpPr bwMode="auto">
                  <a:xfrm>
                    <a:off x="2160" y="2220"/>
                    <a:ext cx="2400" cy="1620"/>
                    <a:chOff x="1920" y="1980"/>
                    <a:chExt cx="2400" cy="1620"/>
                  </a:xfrm>
                </p:grpSpPr>
                <p:grpSp>
                  <p:nvGrpSpPr>
                    <p:cNvPr id="9796" name="Group 970"/>
                    <p:cNvGrpSpPr>
                      <a:grpSpLocks noChangeAspect="1"/>
                    </p:cNvGrpSpPr>
                    <p:nvPr/>
                  </p:nvGrpSpPr>
                  <p:grpSpPr bwMode="auto">
                    <a:xfrm>
                      <a:off x="1920" y="1980"/>
                      <a:ext cx="1200" cy="900"/>
                      <a:chOff x="1920" y="1980"/>
                      <a:chExt cx="1200" cy="900"/>
                    </a:xfrm>
                  </p:grpSpPr>
                  <p:grpSp>
                    <p:nvGrpSpPr>
                      <p:cNvPr id="9808" name="Group 971"/>
                      <p:cNvGrpSpPr>
                        <a:grpSpLocks noChangeAspect="1"/>
                      </p:cNvGrpSpPr>
                      <p:nvPr/>
                    </p:nvGrpSpPr>
                    <p:grpSpPr bwMode="auto">
                      <a:xfrm>
                        <a:off x="1920" y="1980"/>
                        <a:ext cx="600" cy="540"/>
                        <a:chOff x="1920" y="1980"/>
                        <a:chExt cx="600" cy="540"/>
                      </a:xfrm>
                    </p:grpSpPr>
                    <p:sp>
                      <p:nvSpPr>
                        <p:cNvPr id="9814" name="Rectangle 972"/>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15" name="Rectangle 973"/>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16" name="Rectangle 974"/>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17" name="Rectangle 975"/>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809" name="Group 976"/>
                      <p:cNvGrpSpPr>
                        <a:grpSpLocks noChangeAspect="1"/>
                      </p:cNvGrpSpPr>
                      <p:nvPr/>
                    </p:nvGrpSpPr>
                    <p:grpSpPr bwMode="auto">
                      <a:xfrm>
                        <a:off x="2520" y="2340"/>
                        <a:ext cx="600" cy="540"/>
                        <a:chOff x="1920" y="1980"/>
                        <a:chExt cx="600" cy="540"/>
                      </a:xfrm>
                    </p:grpSpPr>
                    <p:sp>
                      <p:nvSpPr>
                        <p:cNvPr id="9810" name="Rectangle 977"/>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11" name="Rectangle 978"/>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12" name="Rectangle 979"/>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13" name="Rectangle 980"/>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797" name="Group 981"/>
                    <p:cNvGrpSpPr>
                      <a:grpSpLocks noChangeAspect="1"/>
                    </p:cNvGrpSpPr>
                    <p:nvPr/>
                  </p:nvGrpSpPr>
                  <p:grpSpPr bwMode="auto">
                    <a:xfrm>
                      <a:off x="3120" y="2700"/>
                      <a:ext cx="1200" cy="900"/>
                      <a:chOff x="1920" y="1980"/>
                      <a:chExt cx="1200" cy="900"/>
                    </a:xfrm>
                  </p:grpSpPr>
                  <p:grpSp>
                    <p:nvGrpSpPr>
                      <p:cNvPr id="9798" name="Group 982"/>
                      <p:cNvGrpSpPr>
                        <a:grpSpLocks noChangeAspect="1"/>
                      </p:cNvGrpSpPr>
                      <p:nvPr/>
                    </p:nvGrpSpPr>
                    <p:grpSpPr bwMode="auto">
                      <a:xfrm>
                        <a:off x="1920" y="1980"/>
                        <a:ext cx="600" cy="540"/>
                        <a:chOff x="1920" y="1980"/>
                        <a:chExt cx="600" cy="540"/>
                      </a:xfrm>
                    </p:grpSpPr>
                    <p:sp>
                      <p:nvSpPr>
                        <p:cNvPr id="9804" name="Rectangle 983"/>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05" name="Rectangle 984"/>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06" name="Rectangle 985"/>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07" name="Rectangle 986"/>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99" name="Group 987"/>
                      <p:cNvGrpSpPr>
                        <a:grpSpLocks noChangeAspect="1"/>
                      </p:cNvGrpSpPr>
                      <p:nvPr/>
                    </p:nvGrpSpPr>
                    <p:grpSpPr bwMode="auto">
                      <a:xfrm>
                        <a:off x="2520" y="2340"/>
                        <a:ext cx="600" cy="540"/>
                        <a:chOff x="1920" y="1980"/>
                        <a:chExt cx="600" cy="540"/>
                      </a:xfrm>
                    </p:grpSpPr>
                    <p:sp>
                      <p:nvSpPr>
                        <p:cNvPr id="9800" name="Rectangle 988"/>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01" name="Rectangle 989"/>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02" name="Rectangle 990"/>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803" name="Rectangle 991"/>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grpSp>
            <p:grpSp>
              <p:nvGrpSpPr>
                <p:cNvPr id="9366" name="Group 992"/>
                <p:cNvGrpSpPr>
                  <a:grpSpLocks noChangeAspect="1"/>
                </p:cNvGrpSpPr>
                <p:nvPr/>
              </p:nvGrpSpPr>
              <p:grpSpPr bwMode="auto">
                <a:xfrm>
                  <a:off x="6393" y="3960"/>
                  <a:ext cx="601" cy="451"/>
                  <a:chOff x="1920" y="1980"/>
                  <a:chExt cx="1200" cy="900"/>
                </a:xfrm>
              </p:grpSpPr>
              <p:grpSp>
                <p:nvGrpSpPr>
                  <p:cNvPr id="9784" name="Group 993"/>
                  <p:cNvGrpSpPr>
                    <a:grpSpLocks noChangeAspect="1"/>
                  </p:cNvGrpSpPr>
                  <p:nvPr/>
                </p:nvGrpSpPr>
                <p:grpSpPr bwMode="auto">
                  <a:xfrm>
                    <a:off x="1920" y="1980"/>
                    <a:ext cx="600" cy="540"/>
                    <a:chOff x="1920" y="1980"/>
                    <a:chExt cx="600" cy="540"/>
                  </a:xfrm>
                </p:grpSpPr>
                <p:sp>
                  <p:nvSpPr>
                    <p:cNvPr id="9790" name="Rectangle 994"/>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91" name="Rectangle 995"/>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92" name="Rectangle 996"/>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93" name="Rectangle 997"/>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85" name="Group 998"/>
                  <p:cNvGrpSpPr>
                    <a:grpSpLocks noChangeAspect="1"/>
                  </p:cNvGrpSpPr>
                  <p:nvPr/>
                </p:nvGrpSpPr>
                <p:grpSpPr bwMode="auto">
                  <a:xfrm>
                    <a:off x="2520" y="2340"/>
                    <a:ext cx="600" cy="540"/>
                    <a:chOff x="1920" y="1980"/>
                    <a:chExt cx="600" cy="540"/>
                  </a:xfrm>
                </p:grpSpPr>
                <p:sp>
                  <p:nvSpPr>
                    <p:cNvPr id="9786" name="Rectangle 999"/>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87" name="Rectangle 1000"/>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88" name="Rectangle 1001"/>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89" name="Rectangle 1002"/>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67" name="Group 1003"/>
                <p:cNvGrpSpPr>
                  <a:grpSpLocks noChangeAspect="1"/>
                </p:cNvGrpSpPr>
                <p:nvPr/>
              </p:nvGrpSpPr>
              <p:grpSpPr bwMode="auto">
                <a:xfrm>
                  <a:off x="6213" y="4680"/>
                  <a:ext cx="600" cy="451"/>
                  <a:chOff x="1920" y="1980"/>
                  <a:chExt cx="1200" cy="900"/>
                </a:xfrm>
              </p:grpSpPr>
              <p:grpSp>
                <p:nvGrpSpPr>
                  <p:cNvPr id="9774" name="Group 1004"/>
                  <p:cNvGrpSpPr>
                    <a:grpSpLocks noChangeAspect="1"/>
                  </p:cNvGrpSpPr>
                  <p:nvPr/>
                </p:nvGrpSpPr>
                <p:grpSpPr bwMode="auto">
                  <a:xfrm>
                    <a:off x="1920" y="1980"/>
                    <a:ext cx="600" cy="540"/>
                    <a:chOff x="1920" y="1980"/>
                    <a:chExt cx="600" cy="540"/>
                  </a:xfrm>
                </p:grpSpPr>
                <p:sp>
                  <p:nvSpPr>
                    <p:cNvPr id="9780" name="Rectangle 1005"/>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81" name="Rectangle 1006"/>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82" name="Rectangle 1007"/>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83" name="Rectangle 1008"/>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75" name="Group 1009"/>
                  <p:cNvGrpSpPr>
                    <a:grpSpLocks noChangeAspect="1"/>
                  </p:cNvGrpSpPr>
                  <p:nvPr/>
                </p:nvGrpSpPr>
                <p:grpSpPr bwMode="auto">
                  <a:xfrm>
                    <a:off x="2520" y="2340"/>
                    <a:ext cx="600" cy="540"/>
                    <a:chOff x="1920" y="1980"/>
                    <a:chExt cx="600" cy="540"/>
                  </a:xfrm>
                </p:grpSpPr>
                <p:sp>
                  <p:nvSpPr>
                    <p:cNvPr id="9776" name="Rectangle 1010"/>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77" name="Rectangle 1011"/>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78" name="Rectangle 1012"/>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79" name="Rectangle 1013"/>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68" name="Group 1014"/>
                <p:cNvGrpSpPr>
                  <a:grpSpLocks noChangeAspect="1"/>
                </p:cNvGrpSpPr>
                <p:nvPr/>
              </p:nvGrpSpPr>
              <p:grpSpPr bwMode="auto">
                <a:xfrm>
                  <a:off x="3873" y="7560"/>
                  <a:ext cx="601" cy="451"/>
                  <a:chOff x="1920" y="1980"/>
                  <a:chExt cx="1200" cy="900"/>
                </a:xfrm>
              </p:grpSpPr>
              <p:grpSp>
                <p:nvGrpSpPr>
                  <p:cNvPr id="9764" name="Group 1015"/>
                  <p:cNvGrpSpPr>
                    <a:grpSpLocks noChangeAspect="1"/>
                  </p:cNvGrpSpPr>
                  <p:nvPr/>
                </p:nvGrpSpPr>
                <p:grpSpPr bwMode="auto">
                  <a:xfrm>
                    <a:off x="1920" y="1980"/>
                    <a:ext cx="600" cy="540"/>
                    <a:chOff x="1920" y="1980"/>
                    <a:chExt cx="600" cy="540"/>
                  </a:xfrm>
                </p:grpSpPr>
                <p:sp>
                  <p:nvSpPr>
                    <p:cNvPr id="9770" name="Rectangle 1016"/>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71" name="Rectangle 1017"/>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72" name="Rectangle 1018"/>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73" name="Rectangle 1019"/>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65" name="Group 1020"/>
                  <p:cNvGrpSpPr>
                    <a:grpSpLocks noChangeAspect="1"/>
                  </p:cNvGrpSpPr>
                  <p:nvPr/>
                </p:nvGrpSpPr>
                <p:grpSpPr bwMode="auto">
                  <a:xfrm>
                    <a:off x="2520" y="2340"/>
                    <a:ext cx="600" cy="540"/>
                    <a:chOff x="1920" y="1980"/>
                    <a:chExt cx="600" cy="540"/>
                  </a:xfrm>
                </p:grpSpPr>
                <p:sp>
                  <p:nvSpPr>
                    <p:cNvPr id="9766" name="Rectangle 1021"/>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67" name="Rectangle 1022"/>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68" name="Rectangle 1023"/>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69" name="Rectangle 1024"/>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69" name="Group 1025"/>
                <p:cNvGrpSpPr>
                  <a:grpSpLocks noChangeAspect="1"/>
                </p:cNvGrpSpPr>
                <p:nvPr/>
              </p:nvGrpSpPr>
              <p:grpSpPr bwMode="auto">
                <a:xfrm>
                  <a:off x="3693" y="8460"/>
                  <a:ext cx="600" cy="451"/>
                  <a:chOff x="1920" y="1980"/>
                  <a:chExt cx="1200" cy="900"/>
                </a:xfrm>
              </p:grpSpPr>
              <p:grpSp>
                <p:nvGrpSpPr>
                  <p:cNvPr id="9754" name="Group 1026"/>
                  <p:cNvGrpSpPr>
                    <a:grpSpLocks noChangeAspect="1"/>
                  </p:cNvGrpSpPr>
                  <p:nvPr/>
                </p:nvGrpSpPr>
                <p:grpSpPr bwMode="auto">
                  <a:xfrm>
                    <a:off x="1920" y="1980"/>
                    <a:ext cx="600" cy="540"/>
                    <a:chOff x="1920" y="1980"/>
                    <a:chExt cx="600" cy="540"/>
                  </a:xfrm>
                </p:grpSpPr>
                <p:sp>
                  <p:nvSpPr>
                    <p:cNvPr id="9760" name="Rectangle 1027"/>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61" name="Rectangle 1028"/>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62" name="Rectangle 1029"/>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63" name="Rectangle 1030"/>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55" name="Group 1031"/>
                  <p:cNvGrpSpPr>
                    <a:grpSpLocks noChangeAspect="1"/>
                  </p:cNvGrpSpPr>
                  <p:nvPr/>
                </p:nvGrpSpPr>
                <p:grpSpPr bwMode="auto">
                  <a:xfrm>
                    <a:off x="2520" y="2340"/>
                    <a:ext cx="600" cy="540"/>
                    <a:chOff x="1920" y="1980"/>
                    <a:chExt cx="600" cy="540"/>
                  </a:xfrm>
                </p:grpSpPr>
                <p:sp>
                  <p:nvSpPr>
                    <p:cNvPr id="9756" name="Rectangle 1032"/>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57" name="Rectangle 1033"/>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58" name="Rectangle 1034"/>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59" name="Rectangle 1035"/>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70" name="Group 1036"/>
                <p:cNvGrpSpPr>
                  <a:grpSpLocks noChangeAspect="1"/>
                </p:cNvGrpSpPr>
                <p:nvPr/>
              </p:nvGrpSpPr>
              <p:grpSpPr bwMode="auto">
                <a:xfrm>
                  <a:off x="4053" y="7020"/>
                  <a:ext cx="601" cy="451"/>
                  <a:chOff x="1920" y="1980"/>
                  <a:chExt cx="1200" cy="900"/>
                </a:xfrm>
              </p:grpSpPr>
              <p:grpSp>
                <p:nvGrpSpPr>
                  <p:cNvPr id="9744" name="Group 1037"/>
                  <p:cNvGrpSpPr>
                    <a:grpSpLocks noChangeAspect="1"/>
                  </p:cNvGrpSpPr>
                  <p:nvPr/>
                </p:nvGrpSpPr>
                <p:grpSpPr bwMode="auto">
                  <a:xfrm>
                    <a:off x="1920" y="1980"/>
                    <a:ext cx="600" cy="540"/>
                    <a:chOff x="1920" y="1980"/>
                    <a:chExt cx="600" cy="540"/>
                  </a:xfrm>
                </p:grpSpPr>
                <p:sp>
                  <p:nvSpPr>
                    <p:cNvPr id="9750" name="Rectangle 1038"/>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51" name="Rectangle 1039"/>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52" name="Rectangle 1040"/>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53" name="Rectangle 1041"/>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45" name="Group 1042"/>
                  <p:cNvGrpSpPr>
                    <a:grpSpLocks noChangeAspect="1"/>
                  </p:cNvGrpSpPr>
                  <p:nvPr/>
                </p:nvGrpSpPr>
                <p:grpSpPr bwMode="auto">
                  <a:xfrm>
                    <a:off x="2520" y="2340"/>
                    <a:ext cx="600" cy="540"/>
                    <a:chOff x="1920" y="1980"/>
                    <a:chExt cx="600" cy="540"/>
                  </a:xfrm>
                </p:grpSpPr>
                <p:sp>
                  <p:nvSpPr>
                    <p:cNvPr id="9746" name="Rectangle 1043"/>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47" name="Rectangle 1044"/>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48" name="Rectangle 1045"/>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49" name="Rectangle 1046"/>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71" name="Group 1047"/>
                <p:cNvGrpSpPr>
                  <a:grpSpLocks noChangeAspect="1"/>
                </p:cNvGrpSpPr>
                <p:nvPr/>
              </p:nvGrpSpPr>
              <p:grpSpPr bwMode="auto">
                <a:xfrm>
                  <a:off x="4773" y="6300"/>
                  <a:ext cx="600" cy="451"/>
                  <a:chOff x="1920" y="1980"/>
                  <a:chExt cx="1200" cy="900"/>
                </a:xfrm>
              </p:grpSpPr>
              <p:grpSp>
                <p:nvGrpSpPr>
                  <p:cNvPr id="9734" name="Group 1048"/>
                  <p:cNvGrpSpPr>
                    <a:grpSpLocks noChangeAspect="1"/>
                  </p:cNvGrpSpPr>
                  <p:nvPr/>
                </p:nvGrpSpPr>
                <p:grpSpPr bwMode="auto">
                  <a:xfrm>
                    <a:off x="1920" y="1980"/>
                    <a:ext cx="600" cy="540"/>
                    <a:chOff x="1920" y="1980"/>
                    <a:chExt cx="600" cy="540"/>
                  </a:xfrm>
                </p:grpSpPr>
                <p:sp>
                  <p:nvSpPr>
                    <p:cNvPr id="9740" name="Rectangle 1049"/>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41" name="Rectangle 1050"/>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42" name="Rectangle 1051"/>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43" name="Rectangle 1052"/>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35" name="Group 1053"/>
                  <p:cNvGrpSpPr>
                    <a:grpSpLocks noChangeAspect="1"/>
                  </p:cNvGrpSpPr>
                  <p:nvPr/>
                </p:nvGrpSpPr>
                <p:grpSpPr bwMode="auto">
                  <a:xfrm>
                    <a:off x="2520" y="2340"/>
                    <a:ext cx="600" cy="540"/>
                    <a:chOff x="1920" y="1980"/>
                    <a:chExt cx="600" cy="540"/>
                  </a:xfrm>
                </p:grpSpPr>
                <p:sp>
                  <p:nvSpPr>
                    <p:cNvPr id="9736" name="Rectangle 1054"/>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37" name="Rectangle 1055"/>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38" name="Rectangle 1056"/>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39" name="Rectangle 1057"/>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72" name="Group 1058"/>
                <p:cNvGrpSpPr>
                  <a:grpSpLocks noChangeAspect="1"/>
                </p:cNvGrpSpPr>
                <p:nvPr/>
              </p:nvGrpSpPr>
              <p:grpSpPr bwMode="auto">
                <a:xfrm>
                  <a:off x="8193" y="2880"/>
                  <a:ext cx="1201" cy="811"/>
                  <a:chOff x="1920" y="1980"/>
                  <a:chExt cx="2400" cy="1620"/>
                </a:xfrm>
              </p:grpSpPr>
              <p:grpSp>
                <p:nvGrpSpPr>
                  <p:cNvPr id="9712" name="Group 1059"/>
                  <p:cNvGrpSpPr>
                    <a:grpSpLocks noChangeAspect="1"/>
                  </p:cNvGrpSpPr>
                  <p:nvPr/>
                </p:nvGrpSpPr>
                <p:grpSpPr bwMode="auto">
                  <a:xfrm>
                    <a:off x="1920" y="1980"/>
                    <a:ext cx="1200" cy="900"/>
                    <a:chOff x="1920" y="1980"/>
                    <a:chExt cx="1200" cy="900"/>
                  </a:xfrm>
                </p:grpSpPr>
                <p:grpSp>
                  <p:nvGrpSpPr>
                    <p:cNvPr id="9724" name="Group 1060"/>
                    <p:cNvGrpSpPr>
                      <a:grpSpLocks noChangeAspect="1"/>
                    </p:cNvGrpSpPr>
                    <p:nvPr/>
                  </p:nvGrpSpPr>
                  <p:grpSpPr bwMode="auto">
                    <a:xfrm>
                      <a:off x="1920" y="1980"/>
                      <a:ext cx="600" cy="540"/>
                      <a:chOff x="1920" y="1980"/>
                      <a:chExt cx="600" cy="540"/>
                    </a:xfrm>
                  </p:grpSpPr>
                  <p:sp>
                    <p:nvSpPr>
                      <p:cNvPr id="9730" name="Rectangle 1061"/>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31" name="Rectangle 1062"/>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32" name="Rectangle 1063"/>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33" name="Rectangle 1064"/>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25" name="Group 1065"/>
                    <p:cNvGrpSpPr>
                      <a:grpSpLocks noChangeAspect="1"/>
                    </p:cNvGrpSpPr>
                    <p:nvPr/>
                  </p:nvGrpSpPr>
                  <p:grpSpPr bwMode="auto">
                    <a:xfrm>
                      <a:off x="2520" y="2340"/>
                      <a:ext cx="600" cy="540"/>
                      <a:chOff x="1920" y="1980"/>
                      <a:chExt cx="600" cy="540"/>
                    </a:xfrm>
                  </p:grpSpPr>
                  <p:sp>
                    <p:nvSpPr>
                      <p:cNvPr id="9726" name="Rectangle 1066"/>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27" name="Rectangle 1067"/>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28" name="Rectangle 1068"/>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29" name="Rectangle 1069"/>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713" name="Group 1070"/>
                  <p:cNvGrpSpPr>
                    <a:grpSpLocks noChangeAspect="1"/>
                  </p:cNvGrpSpPr>
                  <p:nvPr/>
                </p:nvGrpSpPr>
                <p:grpSpPr bwMode="auto">
                  <a:xfrm>
                    <a:off x="3120" y="2700"/>
                    <a:ext cx="1200" cy="900"/>
                    <a:chOff x="1920" y="1980"/>
                    <a:chExt cx="1200" cy="900"/>
                  </a:xfrm>
                </p:grpSpPr>
                <p:grpSp>
                  <p:nvGrpSpPr>
                    <p:cNvPr id="9714" name="Group 1071"/>
                    <p:cNvGrpSpPr>
                      <a:grpSpLocks noChangeAspect="1"/>
                    </p:cNvGrpSpPr>
                    <p:nvPr/>
                  </p:nvGrpSpPr>
                  <p:grpSpPr bwMode="auto">
                    <a:xfrm>
                      <a:off x="1920" y="1980"/>
                      <a:ext cx="600" cy="540"/>
                      <a:chOff x="1920" y="1980"/>
                      <a:chExt cx="600" cy="540"/>
                    </a:xfrm>
                  </p:grpSpPr>
                  <p:sp>
                    <p:nvSpPr>
                      <p:cNvPr id="9720" name="Rectangle 1072"/>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21" name="Rectangle 1073"/>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22" name="Rectangle 1074"/>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23" name="Rectangle 1075"/>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15" name="Group 1076"/>
                    <p:cNvGrpSpPr>
                      <a:grpSpLocks noChangeAspect="1"/>
                    </p:cNvGrpSpPr>
                    <p:nvPr/>
                  </p:nvGrpSpPr>
                  <p:grpSpPr bwMode="auto">
                    <a:xfrm>
                      <a:off x="2520" y="2340"/>
                      <a:ext cx="600" cy="540"/>
                      <a:chOff x="1920" y="1980"/>
                      <a:chExt cx="600" cy="540"/>
                    </a:xfrm>
                  </p:grpSpPr>
                  <p:sp>
                    <p:nvSpPr>
                      <p:cNvPr id="9716" name="Rectangle 1077"/>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17" name="Rectangle 1078"/>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18" name="Rectangle 1079"/>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19" name="Rectangle 1080"/>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grpSp>
              <p:nvGrpSpPr>
                <p:cNvPr id="9373" name="Group 1081"/>
                <p:cNvGrpSpPr>
                  <a:grpSpLocks noChangeAspect="1"/>
                </p:cNvGrpSpPr>
                <p:nvPr/>
              </p:nvGrpSpPr>
              <p:grpSpPr bwMode="auto">
                <a:xfrm>
                  <a:off x="4953" y="5760"/>
                  <a:ext cx="601" cy="451"/>
                  <a:chOff x="1920" y="1980"/>
                  <a:chExt cx="1200" cy="900"/>
                </a:xfrm>
              </p:grpSpPr>
              <p:grpSp>
                <p:nvGrpSpPr>
                  <p:cNvPr id="9702" name="Group 1082"/>
                  <p:cNvGrpSpPr>
                    <a:grpSpLocks noChangeAspect="1"/>
                  </p:cNvGrpSpPr>
                  <p:nvPr/>
                </p:nvGrpSpPr>
                <p:grpSpPr bwMode="auto">
                  <a:xfrm>
                    <a:off x="1920" y="1980"/>
                    <a:ext cx="600" cy="540"/>
                    <a:chOff x="1920" y="1980"/>
                    <a:chExt cx="600" cy="540"/>
                  </a:xfrm>
                </p:grpSpPr>
                <p:sp>
                  <p:nvSpPr>
                    <p:cNvPr id="9708" name="Rectangle 1083"/>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09" name="Rectangle 1084"/>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10" name="Rectangle 1085"/>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11" name="Rectangle 1086"/>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703" name="Group 1087"/>
                  <p:cNvGrpSpPr>
                    <a:grpSpLocks noChangeAspect="1"/>
                  </p:cNvGrpSpPr>
                  <p:nvPr/>
                </p:nvGrpSpPr>
                <p:grpSpPr bwMode="auto">
                  <a:xfrm>
                    <a:off x="2520" y="2340"/>
                    <a:ext cx="600" cy="540"/>
                    <a:chOff x="1920" y="1980"/>
                    <a:chExt cx="600" cy="540"/>
                  </a:xfrm>
                </p:grpSpPr>
                <p:sp>
                  <p:nvSpPr>
                    <p:cNvPr id="9704" name="Rectangle 1088"/>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05" name="Rectangle 1089"/>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06" name="Rectangle 1090"/>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07" name="Rectangle 1091"/>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74" name="Group 1092"/>
                <p:cNvGrpSpPr>
                  <a:grpSpLocks noChangeAspect="1"/>
                </p:cNvGrpSpPr>
                <p:nvPr/>
              </p:nvGrpSpPr>
              <p:grpSpPr bwMode="auto">
                <a:xfrm>
                  <a:off x="5493" y="5220"/>
                  <a:ext cx="600" cy="451"/>
                  <a:chOff x="1920" y="1980"/>
                  <a:chExt cx="1200" cy="900"/>
                </a:xfrm>
              </p:grpSpPr>
              <p:grpSp>
                <p:nvGrpSpPr>
                  <p:cNvPr id="9692" name="Group 1093"/>
                  <p:cNvGrpSpPr>
                    <a:grpSpLocks noChangeAspect="1"/>
                  </p:cNvGrpSpPr>
                  <p:nvPr/>
                </p:nvGrpSpPr>
                <p:grpSpPr bwMode="auto">
                  <a:xfrm>
                    <a:off x="1920" y="1980"/>
                    <a:ext cx="600" cy="540"/>
                    <a:chOff x="1920" y="1980"/>
                    <a:chExt cx="600" cy="540"/>
                  </a:xfrm>
                </p:grpSpPr>
                <p:sp>
                  <p:nvSpPr>
                    <p:cNvPr id="9698" name="Rectangle 1094"/>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99" name="Rectangle 1095"/>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00" name="Rectangle 1096"/>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701" name="Rectangle 1097"/>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93" name="Group 1098"/>
                  <p:cNvGrpSpPr>
                    <a:grpSpLocks noChangeAspect="1"/>
                  </p:cNvGrpSpPr>
                  <p:nvPr/>
                </p:nvGrpSpPr>
                <p:grpSpPr bwMode="auto">
                  <a:xfrm>
                    <a:off x="2520" y="2340"/>
                    <a:ext cx="600" cy="540"/>
                    <a:chOff x="1920" y="1980"/>
                    <a:chExt cx="600" cy="540"/>
                  </a:xfrm>
                </p:grpSpPr>
                <p:sp>
                  <p:nvSpPr>
                    <p:cNvPr id="9694" name="Rectangle 1099"/>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95" name="Rectangle 1100"/>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96" name="Rectangle 1101"/>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97" name="Rectangle 1102"/>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75" name="Group 1103"/>
                <p:cNvGrpSpPr>
                  <a:grpSpLocks noChangeAspect="1"/>
                </p:cNvGrpSpPr>
                <p:nvPr/>
              </p:nvGrpSpPr>
              <p:grpSpPr bwMode="auto">
                <a:xfrm>
                  <a:off x="7833" y="7020"/>
                  <a:ext cx="601" cy="451"/>
                  <a:chOff x="1920" y="1980"/>
                  <a:chExt cx="1200" cy="900"/>
                </a:xfrm>
              </p:grpSpPr>
              <p:grpSp>
                <p:nvGrpSpPr>
                  <p:cNvPr id="9682" name="Group 1104"/>
                  <p:cNvGrpSpPr>
                    <a:grpSpLocks noChangeAspect="1"/>
                  </p:cNvGrpSpPr>
                  <p:nvPr/>
                </p:nvGrpSpPr>
                <p:grpSpPr bwMode="auto">
                  <a:xfrm>
                    <a:off x="1920" y="1980"/>
                    <a:ext cx="600" cy="540"/>
                    <a:chOff x="1920" y="1980"/>
                    <a:chExt cx="600" cy="540"/>
                  </a:xfrm>
                </p:grpSpPr>
                <p:sp>
                  <p:nvSpPr>
                    <p:cNvPr id="9688" name="Rectangle 1105"/>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89" name="Rectangle 1106"/>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90" name="Rectangle 1107"/>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91" name="Rectangle 1108"/>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83" name="Group 1109"/>
                  <p:cNvGrpSpPr>
                    <a:grpSpLocks noChangeAspect="1"/>
                  </p:cNvGrpSpPr>
                  <p:nvPr/>
                </p:nvGrpSpPr>
                <p:grpSpPr bwMode="auto">
                  <a:xfrm>
                    <a:off x="2520" y="2340"/>
                    <a:ext cx="600" cy="540"/>
                    <a:chOff x="1920" y="1980"/>
                    <a:chExt cx="600" cy="540"/>
                  </a:xfrm>
                </p:grpSpPr>
                <p:sp>
                  <p:nvSpPr>
                    <p:cNvPr id="9684" name="Rectangle 1110"/>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85" name="Rectangle 1111"/>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86" name="Rectangle 1112"/>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87" name="Rectangle 1113"/>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76" name="Group 1114"/>
                <p:cNvGrpSpPr>
                  <a:grpSpLocks noChangeAspect="1"/>
                </p:cNvGrpSpPr>
                <p:nvPr/>
              </p:nvGrpSpPr>
              <p:grpSpPr bwMode="auto">
                <a:xfrm>
                  <a:off x="7653" y="3240"/>
                  <a:ext cx="600" cy="451"/>
                  <a:chOff x="1920" y="1980"/>
                  <a:chExt cx="1200" cy="900"/>
                </a:xfrm>
              </p:grpSpPr>
              <p:grpSp>
                <p:nvGrpSpPr>
                  <p:cNvPr id="9672" name="Group 1115"/>
                  <p:cNvGrpSpPr>
                    <a:grpSpLocks noChangeAspect="1"/>
                  </p:cNvGrpSpPr>
                  <p:nvPr/>
                </p:nvGrpSpPr>
                <p:grpSpPr bwMode="auto">
                  <a:xfrm>
                    <a:off x="1920" y="1980"/>
                    <a:ext cx="600" cy="540"/>
                    <a:chOff x="1920" y="1980"/>
                    <a:chExt cx="600" cy="540"/>
                  </a:xfrm>
                </p:grpSpPr>
                <p:sp>
                  <p:nvSpPr>
                    <p:cNvPr id="9678" name="Rectangle 1116"/>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79" name="Rectangle 1117"/>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80" name="Rectangle 1118"/>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81" name="Rectangle 1119"/>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73" name="Group 1120"/>
                  <p:cNvGrpSpPr>
                    <a:grpSpLocks noChangeAspect="1"/>
                  </p:cNvGrpSpPr>
                  <p:nvPr/>
                </p:nvGrpSpPr>
                <p:grpSpPr bwMode="auto">
                  <a:xfrm>
                    <a:off x="2520" y="2340"/>
                    <a:ext cx="600" cy="540"/>
                    <a:chOff x="1920" y="1980"/>
                    <a:chExt cx="600" cy="540"/>
                  </a:xfrm>
                </p:grpSpPr>
                <p:sp>
                  <p:nvSpPr>
                    <p:cNvPr id="9674" name="Rectangle 1121"/>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75" name="Rectangle 1122"/>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76" name="Rectangle 1123"/>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77" name="Rectangle 1124"/>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77" name="Group 1125"/>
                <p:cNvGrpSpPr>
                  <a:grpSpLocks noChangeAspect="1"/>
                </p:cNvGrpSpPr>
                <p:nvPr/>
              </p:nvGrpSpPr>
              <p:grpSpPr bwMode="auto">
                <a:xfrm>
                  <a:off x="4233" y="6660"/>
                  <a:ext cx="1201" cy="811"/>
                  <a:chOff x="1920" y="1980"/>
                  <a:chExt cx="2400" cy="1620"/>
                </a:xfrm>
              </p:grpSpPr>
              <p:grpSp>
                <p:nvGrpSpPr>
                  <p:cNvPr id="9650" name="Group 1126"/>
                  <p:cNvGrpSpPr>
                    <a:grpSpLocks noChangeAspect="1"/>
                  </p:cNvGrpSpPr>
                  <p:nvPr/>
                </p:nvGrpSpPr>
                <p:grpSpPr bwMode="auto">
                  <a:xfrm>
                    <a:off x="1920" y="1980"/>
                    <a:ext cx="1200" cy="900"/>
                    <a:chOff x="1920" y="1980"/>
                    <a:chExt cx="1200" cy="900"/>
                  </a:xfrm>
                </p:grpSpPr>
                <p:grpSp>
                  <p:nvGrpSpPr>
                    <p:cNvPr id="9662" name="Group 1127"/>
                    <p:cNvGrpSpPr>
                      <a:grpSpLocks noChangeAspect="1"/>
                    </p:cNvGrpSpPr>
                    <p:nvPr/>
                  </p:nvGrpSpPr>
                  <p:grpSpPr bwMode="auto">
                    <a:xfrm>
                      <a:off x="1920" y="1980"/>
                      <a:ext cx="600" cy="540"/>
                      <a:chOff x="1920" y="1980"/>
                      <a:chExt cx="600" cy="540"/>
                    </a:xfrm>
                  </p:grpSpPr>
                  <p:sp>
                    <p:nvSpPr>
                      <p:cNvPr id="9668" name="Rectangle 1128"/>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69" name="Rectangle 1129"/>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70" name="Rectangle 1130"/>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71" name="Rectangle 1131"/>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63" name="Group 1132"/>
                    <p:cNvGrpSpPr>
                      <a:grpSpLocks noChangeAspect="1"/>
                    </p:cNvGrpSpPr>
                    <p:nvPr/>
                  </p:nvGrpSpPr>
                  <p:grpSpPr bwMode="auto">
                    <a:xfrm>
                      <a:off x="2520" y="2340"/>
                      <a:ext cx="600" cy="540"/>
                      <a:chOff x="1920" y="1980"/>
                      <a:chExt cx="600" cy="540"/>
                    </a:xfrm>
                  </p:grpSpPr>
                  <p:sp>
                    <p:nvSpPr>
                      <p:cNvPr id="9664" name="Rectangle 1133"/>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65" name="Rectangle 1134"/>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66" name="Rectangle 1135"/>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67" name="Rectangle 1136"/>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651" name="Group 1137"/>
                  <p:cNvGrpSpPr>
                    <a:grpSpLocks noChangeAspect="1"/>
                  </p:cNvGrpSpPr>
                  <p:nvPr/>
                </p:nvGrpSpPr>
                <p:grpSpPr bwMode="auto">
                  <a:xfrm>
                    <a:off x="3120" y="2700"/>
                    <a:ext cx="1200" cy="900"/>
                    <a:chOff x="1920" y="1980"/>
                    <a:chExt cx="1200" cy="900"/>
                  </a:xfrm>
                </p:grpSpPr>
                <p:grpSp>
                  <p:nvGrpSpPr>
                    <p:cNvPr id="9652" name="Group 1138"/>
                    <p:cNvGrpSpPr>
                      <a:grpSpLocks noChangeAspect="1"/>
                    </p:cNvGrpSpPr>
                    <p:nvPr/>
                  </p:nvGrpSpPr>
                  <p:grpSpPr bwMode="auto">
                    <a:xfrm>
                      <a:off x="1920" y="1980"/>
                      <a:ext cx="600" cy="540"/>
                      <a:chOff x="1920" y="1980"/>
                      <a:chExt cx="600" cy="540"/>
                    </a:xfrm>
                  </p:grpSpPr>
                  <p:sp>
                    <p:nvSpPr>
                      <p:cNvPr id="9658" name="Rectangle 1139"/>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59" name="Rectangle 1140"/>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60" name="Rectangle 1141"/>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61" name="Rectangle 1142"/>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53" name="Group 1143"/>
                    <p:cNvGrpSpPr>
                      <a:grpSpLocks noChangeAspect="1"/>
                    </p:cNvGrpSpPr>
                    <p:nvPr/>
                  </p:nvGrpSpPr>
                  <p:grpSpPr bwMode="auto">
                    <a:xfrm>
                      <a:off x="2520" y="2340"/>
                      <a:ext cx="600" cy="540"/>
                      <a:chOff x="1920" y="1980"/>
                      <a:chExt cx="600" cy="540"/>
                    </a:xfrm>
                  </p:grpSpPr>
                  <p:sp>
                    <p:nvSpPr>
                      <p:cNvPr id="9654" name="Rectangle 1144"/>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55" name="Rectangle 1145"/>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56" name="Rectangle 1146"/>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57" name="Rectangle 1147"/>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grpSp>
              <p:nvGrpSpPr>
                <p:cNvPr id="9378" name="Group 1148"/>
                <p:cNvGrpSpPr>
                  <a:grpSpLocks noChangeAspect="1"/>
                </p:cNvGrpSpPr>
                <p:nvPr/>
              </p:nvGrpSpPr>
              <p:grpSpPr bwMode="auto">
                <a:xfrm>
                  <a:off x="6573" y="10080"/>
                  <a:ext cx="601" cy="451"/>
                  <a:chOff x="1920" y="1980"/>
                  <a:chExt cx="1200" cy="900"/>
                </a:xfrm>
              </p:grpSpPr>
              <p:grpSp>
                <p:nvGrpSpPr>
                  <p:cNvPr id="9640" name="Group 1149"/>
                  <p:cNvGrpSpPr>
                    <a:grpSpLocks noChangeAspect="1"/>
                  </p:cNvGrpSpPr>
                  <p:nvPr/>
                </p:nvGrpSpPr>
                <p:grpSpPr bwMode="auto">
                  <a:xfrm>
                    <a:off x="1920" y="1980"/>
                    <a:ext cx="600" cy="540"/>
                    <a:chOff x="1920" y="1980"/>
                    <a:chExt cx="600" cy="540"/>
                  </a:xfrm>
                </p:grpSpPr>
                <p:sp>
                  <p:nvSpPr>
                    <p:cNvPr id="9646" name="Rectangle 1150"/>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47" name="Rectangle 1151"/>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48" name="Rectangle 1152"/>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49" name="Rectangle 1153"/>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41" name="Group 1154"/>
                  <p:cNvGrpSpPr>
                    <a:grpSpLocks noChangeAspect="1"/>
                  </p:cNvGrpSpPr>
                  <p:nvPr/>
                </p:nvGrpSpPr>
                <p:grpSpPr bwMode="auto">
                  <a:xfrm>
                    <a:off x="2520" y="2340"/>
                    <a:ext cx="600" cy="540"/>
                    <a:chOff x="1920" y="1980"/>
                    <a:chExt cx="600" cy="540"/>
                  </a:xfrm>
                </p:grpSpPr>
                <p:sp>
                  <p:nvSpPr>
                    <p:cNvPr id="9642" name="Rectangle 1155"/>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43" name="Rectangle 1156"/>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44" name="Rectangle 1157"/>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45" name="Rectangle 1158"/>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79" name="Group 1159"/>
                <p:cNvGrpSpPr>
                  <a:grpSpLocks noChangeAspect="1"/>
                </p:cNvGrpSpPr>
                <p:nvPr/>
              </p:nvGrpSpPr>
              <p:grpSpPr bwMode="auto">
                <a:xfrm>
                  <a:off x="5673" y="11340"/>
                  <a:ext cx="600" cy="451"/>
                  <a:chOff x="1920" y="1980"/>
                  <a:chExt cx="1200" cy="900"/>
                </a:xfrm>
              </p:grpSpPr>
              <p:grpSp>
                <p:nvGrpSpPr>
                  <p:cNvPr id="9630" name="Group 1160"/>
                  <p:cNvGrpSpPr>
                    <a:grpSpLocks noChangeAspect="1"/>
                  </p:cNvGrpSpPr>
                  <p:nvPr/>
                </p:nvGrpSpPr>
                <p:grpSpPr bwMode="auto">
                  <a:xfrm>
                    <a:off x="1920" y="1980"/>
                    <a:ext cx="600" cy="540"/>
                    <a:chOff x="1920" y="1980"/>
                    <a:chExt cx="600" cy="540"/>
                  </a:xfrm>
                </p:grpSpPr>
                <p:sp>
                  <p:nvSpPr>
                    <p:cNvPr id="9636" name="Rectangle 1161"/>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37" name="Rectangle 1162"/>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38" name="Rectangle 1163"/>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39" name="Rectangle 1164"/>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31" name="Group 1165"/>
                  <p:cNvGrpSpPr>
                    <a:grpSpLocks noChangeAspect="1"/>
                  </p:cNvGrpSpPr>
                  <p:nvPr/>
                </p:nvGrpSpPr>
                <p:grpSpPr bwMode="auto">
                  <a:xfrm>
                    <a:off x="2520" y="2340"/>
                    <a:ext cx="600" cy="540"/>
                    <a:chOff x="1920" y="1980"/>
                    <a:chExt cx="600" cy="540"/>
                  </a:xfrm>
                </p:grpSpPr>
                <p:sp>
                  <p:nvSpPr>
                    <p:cNvPr id="9632" name="Rectangle 1166"/>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33" name="Rectangle 1167"/>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34" name="Rectangle 1168"/>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35" name="Rectangle 1169"/>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0" name="Group 1170"/>
                <p:cNvGrpSpPr>
                  <a:grpSpLocks noChangeAspect="1"/>
                </p:cNvGrpSpPr>
                <p:nvPr/>
              </p:nvGrpSpPr>
              <p:grpSpPr bwMode="auto">
                <a:xfrm>
                  <a:off x="3513" y="7920"/>
                  <a:ext cx="601" cy="451"/>
                  <a:chOff x="1920" y="1980"/>
                  <a:chExt cx="1200" cy="900"/>
                </a:xfrm>
              </p:grpSpPr>
              <p:grpSp>
                <p:nvGrpSpPr>
                  <p:cNvPr id="9620" name="Group 1171"/>
                  <p:cNvGrpSpPr>
                    <a:grpSpLocks noChangeAspect="1"/>
                  </p:cNvGrpSpPr>
                  <p:nvPr/>
                </p:nvGrpSpPr>
                <p:grpSpPr bwMode="auto">
                  <a:xfrm>
                    <a:off x="1920" y="1980"/>
                    <a:ext cx="600" cy="540"/>
                    <a:chOff x="1920" y="1980"/>
                    <a:chExt cx="600" cy="540"/>
                  </a:xfrm>
                </p:grpSpPr>
                <p:sp>
                  <p:nvSpPr>
                    <p:cNvPr id="9626" name="Rectangle 1172"/>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27" name="Rectangle 1173"/>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28" name="Rectangle 1174"/>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29" name="Rectangle 1175"/>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21" name="Group 1176"/>
                  <p:cNvGrpSpPr>
                    <a:grpSpLocks noChangeAspect="1"/>
                  </p:cNvGrpSpPr>
                  <p:nvPr/>
                </p:nvGrpSpPr>
                <p:grpSpPr bwMode="auto">
                  <a:xfrm>
                    <a:off x="2520" y="2340"/>
                    <a:ext cx="600" cy="540"/>
                    <a:chOff x="1920" y="1980"/>
                    <a:chExt cx="600" cy="540"/>
                  </a:xfrm>
                </p:grpSpPr>
                <p:sp>
                  <p:nvSpPr>
                    <p:cNvPr id="9622" name="Rectangle 1177"/>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23" name="Rectangle 1178"/>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24" name="Rectangle 1179"/>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25" name="Rectangle 1180"/>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1" name="Group 1181"/>
                <p:cNvGrpSpPr>
                  <a:grpSpLocks noChangeAspect="1"/>
                </p:cNvGrpSpPr>
                <p:nvPr/>
              </p:nvGrpSpPr>
              <p:grpSpPr bwMode="auto">
                <a:xfrm>
                  <a:off x="6933" y="9540"/>
                  <a:ext cx="601" cy="451"/>
                  <a:chOff x="1920" y="1980"/>
                  <a:chExt cx="1200" cy="900"/>
                </a:xfrm>
              </p:grpSpPr>
              <p:grpSp>
                <p:nvGrpSpPr>
                  <p:cNvPr id="9610" name="Group 1182"/>
                  <p:cNvGrpSpPr>
                    <a:grpSpLocks noChangeAspect="1"/>
                  </p:cNvGrpSpPr>
                  <p:nvPr/>
                </p:nvGrpSpPr>
                <p:grpSpPr bwMode="auto">
                  <a:xfrm>
                    <a:off x="1920" y="1980"/>
                    <a:ext cx="600" cy="540"/>
                    <a:chOff x="1920" y="1980"/>
                    <a:chExt cx="600" cy="540"/>
                  </a:xfrm>
                </p:grpSpPr>
                <p:sp>
                  <p:nvSpPr>
                    <p:cNvPr id="9616" name="Rectangle 1183"/>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17" name="Rectangle 1184"/>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18" name="Rectangle 1185"/>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19" name="Rectangle 1186"/>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11" name="Group 1187"/>
                  <p:cNvGrpSpPr>
                    <a:grpSpLocks noChangeAspect="1"/>
                  </p:cNvGrpSpPr>
                  <p:nvPr/>
                </p:nvGrpSpPr>
                <p:grpSpPr bwMode="auto">
                  <a:xfrm>
                    <a:off x="2520" y="2340"/>
                    <a:ext cx="600" cy="540"/>
                    <a:chOff x="1920" y="1980"/>
                    <a:chExt cx="600" cy="540"/>
                  </a:xfrm>
                </p:grpSpPr>
                <p:sp>
                  <p:nvSpPr>
                    <p:cNvPr id="9612" name="Rectangle 1188"/>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13" name="Rectangle 1189"/>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14" name="Rectangle 1190"/>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15" name="Rectangle 1191"/>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2" name="Group 1192"/>
                <p:cNvGrpSpPr>
                  <a:grpSpLocks noChangeAspect="1"/>
                </p:cNvGrpSpPr>
                <p:nvPr/>
              </p:nvGrpSpPr>
              <p:grpSpPr bwMode="auto">
                <a:xfrm>
                  <a:off x="5853" y="10800"/>
                  <a:ext cx="601" cy="451"/>
                  <a:chOff x="1920" y="1980"/>
                  <a:chExt cx="1200" cy="900"/>
                </a:xfrm>
              </p:grpSpPr>
              <p:grpSp>
                <p:nvGrpSpPr>
                  <p:cNvPr id="9600" name="Group 1193"/>
                  <p:cNvGrpSpPr>
                    <a:grpSpLocks noChangeAspect="1"/>
                  </p:cNvGrpSpPr>
                  <p:nvPr/>
                </p:nvGrpSpPr>
                <p:grpSpPr bwMode="auto">
                  <a:xfrm>
                    <a:off x="1920" y="1980"/>
                    <a:ext cx="600" cy="540"/>
                    <a:chOff x="1920" y="1980"/>
                    <a:chExt cx="600" cy="540"/>
                  </a:xfrm>
                </p:grpSpPr>
                <p:sp>
                  <p:nvSpPr>
                    <p:cNvPr id="9606" name="Rectangle 1194"/>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07" name="Rectangle 1195"/>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08" name="Rectangle 1196"/>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09" name="Rectangle 1197"/>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601" name="Group 1198"/>
                  <p:cNvGrpSpPr>
                    <a:grpSpLocks noChangeAspect="1"/>
                  </p:cNvGrpSpPr>
                  <p:nvPr/>
                </p:nvGrpSpPr>
                <p:grpSpPr bwMode="auto">
                  <a:xfrm>
                    <a:off x="2520" y="2340"/>
                    <a:ext cx="600" cy="540"/>
                    <a:chOff x="1920" y="1980"/>
                    <a:chExt cx="600" cy="540"/>
                  </a:xfrm>
                </p:grpSpPr>
                <p:sp>
                  <p:nvSpPr>
                    <p:cNvPr id="9602" name="Rectangle 1199"/>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03" name="Rectangle 1200"/>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04" name="Rectangle 1201"/>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605" name="Rectangle 1202"/>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3" name="Group 1203"/>
                <p:cNvGrpSpPr>
                  <a:grpSpLocks noChangeAspect="1"/>
                </p:cNvGrpSpPr>
                <p:nvPr/>
              </p:nvGrpSpPr>
              <p:grpSpPr bwMode="auto">
                <a:xfrm>
                  <a:off x="8553" y="3780"/>
                  <a:ext cx="601" cy="451"/>
                  <a:chOff x="1920" y="1980"/>
                  <a:chExt cx="1200" cy="900"/>
                </a:xfrm>
              </p:grpSpPr>
              <p:grpSp>
                <p:nvGrpSpPr>
                  <p:cNvPr id="9590" name="Group 1204"/>
                  <p:cNvGrpSpPr>
                    <a:grpSpLocks noChangeAspect="1"/>
                  </p:cNvGrpSpPr>
                  <p:nvPr/>
                </p:nvGrpSpPr>
                <p:grpSpPr bwMode="auto">
                  <a:xfrm>
                    <a:off x="1920" y="1980"/>
                    <a:ext cx="600" cy="540"/>
                    <a:chOff x="1920" y="1980"/>
                    <a:chExt cx="600" cy="540"/>
                  </a:xfrm>
                </p:grpSpPr>
                <p:sp>
                  <p:nvSpPr>
                    <p:cNvPr id="9596" name="Rectangle 1205"/>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97" name="Rectangle 1206"/>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98" name="Rectangle 1207"/>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99" name="Rectangle 1208"/>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91" name="Group 1209"/>
                  <p:cNvGrpSpPr>
                    <a:grpSpLocks noChangeAspect="1"/>
                  </p:cNvGrpSpPr>
                  <p:nvPr/>
                </p:nvGrpSpPr>
                <p:grpSpPr bwMode="auto">
                  <a:xfrm>
                    <a:off x="2520" y="2340"/>
                    <a:ext cx="600" cy="540"/>
                    <a:chOff x="1920" y="1980"/>
                    <a:chExt cx="600" cy="540"/>
                  </a:xfrm>
                </p:grpSpPr>
                <p:sp>
                  <p:nvSpPr>
                    <p:cNvPr id="9592" name="Rectangle 1210"/>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93" name="Rectangle 1211"/>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94" name="Rectangle 1212"/>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95" name="Rectangle 1213"/>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4" name="Group 1214"/>
                <p:cNvGrpSpPr>
                  <a:grpSpLocks noChangeAspect="1"/>
                </p:cNvGrpSpPr>
                <p:nvPr/>
              </p:nvGrpSpPr>
              <p:grpSpPr bwMode="auto">
                <a:xfrm>
                  <a:off x="7113" y="3600"/>
                  <a:ext cx="601" cy="451"/>
                  <a:chOff x="1920" y="1980"/>
                  <a:chExt cx="1200" cy="900"/>
                </a:xfrm>
              </p:grpSpPr>
              <p:grpSp>
                <p:nvGrpSpPr>
                  <p:cNvPr id="9580" name="Group 1215"/>
                  <p:cNvGrpSpPr>
                    <a:grpSpLocks noChangeAspect="1"/>
                  </p:cNvGrpSpPr>
                  <p:nvPr/>
                </p:nvGrpSpPr>
                <p:grpSpPr bwMode="auto">
                  <a:xfrm>
                    <a:off x="1920" y="1980"/>
                    <a:ext cx="600" cy="540"/>
                    <a:chOff x="1920" y="1980"/>
                    <a:chExt cx="600" cy="540"/>
                  </a:xfrm>
                </p:grpSpPr>
                <p:sp>
                  <p:nvSpPr>
                    <p:cNvPr id="9586" name="Rectangle 1216"/>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87" name="Rectangle 1217"/>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88" name="Rectangle 1218"/>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89" name="Rectangle 1219"/>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81" name="Group 1220"/>
                  <p:cNvGrpSpPr>
                    <a:grpSpLocks noChangeAspect="1"/>
                  </p:cNvGrpSpPr>
                  <p:nvPr/>
                </p:nvGrpSpPr>
                <p:grpSpPr bwMode="auto">
                  <a:xfrm>
                    <a:off x="2520" y="2340"/>
                    <a:ext cx="600" cy="540"/>
                    <a:chOff x="1920" y="1980"/>
                    <a:chExt cx="600" cy="540"/>
                  </a:xfrm>
                </p:grpSpPr>
                <p:sp>
                  <p:nvSpPr>
                    <p:cNvPr id="9582" name="Rectangle 1221"/>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83" name="Rectangle 1222"/>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84" name="Rectangle 1223"/>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85" name="Rectangle 1224"/>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5" name="Group 1225"/>
                <p:cNvGrpSpPr>
                  <a:grpSpLocks noChangeAspect="1"/>
                </p:cNvGrpSpPr>
                <p:nvPr/>
              </p:nvGrpSpPr>
              <p:grpSpPr bwMode="auto">
                <a:xfrm>
                  <a:off x="5493" y="12600"/>
                  <a:ext cx="600" cy="451"/>
                  <a:chOff x="1920" y="1980"/>
                  <a:chExt cx="1200" cy="900"/>
                </a:xfrm>
              </p:grpSpPr>
              <p:grpSp>
                <p:nvGrpSpPr>
                  <p:cNvPr id="9570" name="Group 1226"/>
                  <p:cNvGrpSpPr>
                    <a:grpSpLocks noChangeAspect="1"/>
                  </p:cNvGrpSpPr>
                  <p:nvPr/>
                </p:nvGrpSpPr>
                <p:grpSpPr bwMode="auto">
                  <a:xfrm>
                    <a:off x="1920" y="1980"/>
                    <a:ext cx="600" cy="540"/>
                    <a:chOff x="1920" y="1980"/>
                    <a:chExt cx="600" cy="540"/>
                  </a:xfrm>
                </p:grpSpPr>
                <p:sp>
                  <p:nvSpPr>
                    <p:cNvPr id="9576" name="Rectangle 1227"/>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77" name="Rectangle 1228"/>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78" name="Rectangle 1229"/>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79" name="Rectangle 1230"/>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71" name="Group 1231"/>
                  <p:cNvGrpSpPr>
                    <a:grpSpLocks noChangeAspect="1"/>
                  </p:cNvGrpSpPr>
                  <p:nvPr/>
                </p:nvGrpSpPr>
                <p:grpSpPr bwMode="auto">
                  <a:xfrm>
                    <a:off x="2520" y="2340"/>
                    <a:ext cx="600" cy="540"/>
                    <a:chOff x="1920" y="1980"/>
                    <a:chExt cx="600" cy="540"/>
                  </a:xfrm>
                </p:grpSpPr>
                <p:sp>
                  <p:nvSpPr>
                    <p:cNvPr id="9572" name="Rectangle 1232"/>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73" name="Rectangle 1233"/>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74" name="Rectangle 1234"/>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75" name="Rectangle 1235"/>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6" name="Group 1236"/>
                <p:cNvGrpSpPr>
                  <a:grpSpLocks noChangeAspect="1"/>
                </p:cNvGrpSpPr>
                <p:nvPr/>
              </p:nvGrpSpPr>
              <p:grpSpPr bwMode="auto">
                <a:xfrm>
                  <a:off x="5313" y="12060"/>
                  <a:ext cx="600" cy="451"/>
                  <a:chOff x="1920" y="1980"/>
                  <a:chExt cx="1200" cy="900"/>
                </a:xfrm>
              </p:grpSpPr>
              <p:grpSp>
                <p:nvGrpSpPr>
                  <p:cNvPr id="9560" name="Group 1237"/>
                  <p:cNvGrpSpPr>
                    <a:grpSpLocks noChangeAspect="1"/>
                  </p:cNvGrpSpPr>
                  <p:nvPr/>
                </p:nvGrpSpPr>
                <p:grpSpPr bwMode="auto">
                  <a:xfrm>
                    <a:off x="1920" y="1980"/>
                    <a:ext cx="600" cy="540"/>
                    <a:chOff x="1920" y="1980"/>
                    <a:chExt cx="600" cy="540"/>
                  </a:xfrm>
                </p:grpSpPr>
                <p:sp>
                  <p:nvSpPr>
                    <p:cNvPr id="9566" name="Rectangle 1238"/>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67" name="Rectangle 1239"/>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68" name="Rectangle 1240"/>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69" name="Rectangle 1241"/>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61" name="Group 1242"/>
                  <p:cNvGrpSpPr>
                    <a:grpSpLocks noChangeAspect="1"/>
                  </p:cNvGrpSpPr>
                  <p:nvPr/>
                </p:nvGrpSpPr>
                <p:grpSpPr bwMode="auto">
                  <a:xfrm>
                    <a:off x="2520" y="2340"/>
                    <a:ext cx="600" cy="540"/>
                    <a:chOff x="1920" y="1980"/>
                    <a:chExt cx="600" cy="540"/>
                  </a:xfrm>
                </p:grpSpPr>
                <p:sp>
                  <p:nvSpPr>
                    <p:cNvPr id="9562" name="Rectangle 1243"/>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63" name="Rectangle 1244"/>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64" name="Rectangle 1245"/>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65" name="Rectangle 1246"/>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7" name="Group 1247"/>
                <p:cNvGrpSpPr>
                  <a:grpSpLocks noChangeAspect="1"/>
                </p:cNvGrpSpPr>
                <p:nvPr/>
              </p:nvGrpSpPr>
              <p:grpSpPr bwMode="auto">
                <a:xfrm>
                  <a:off x="8013" y="6300"/>
                  <a:ext cx="601" cy="451"/>
                  <a:chOff x="1920" y="1980"/>
                  <a:chExt cx="1200" cy="900"/>
                </a:xfrm>
              </p:grpSpPr>
              <p:grpSp>
                <p:nvGrpSpPr>
                  <p:cNvPr id="9550" name="Group 1248"/>
                  <p:cNvGrpSpPr>
                    <a:grpSpLocks noChangeAspect="1"/>
                  </p:cNvGrpSpPr>
                  <p:nvPr/>
                </p:nvGrpSpPr>
                <p:grpSpPr bwMode="auto">
                  <a:xfrm>
                    <a:off x="1920" y="1980"/>
                    <a:ext cx="600" cy="540"/>
                    <a:chOff x="1920" y="1980"/>
                    <a:chExt cx="600" cy="540"/>
                  </a:xfrm>
                </p:grpSpPr>
                <p:sp>
                  <p:nvSpPr>
                    <p:cNvPr id="9556" name="Rectangle 1249"/>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57" name="Rectangle 1250"/>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58" name="Rectangle 1251"/>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59" name="Rectangle 1252"/>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51" name="Group 1253"/>
                  <p:cNvGrpSpPr>
                    <a:grpSpLocks noChangeAspect="1"/>
                  </p:cNvGrpSpPr>
                  <p:nvPr/>
                </p:nvGrpSpPr>
                <p:grpSpPr bwMode="auto">
                  <a:xfrm>
                    <a:off x="2520" y="2340"/>
                    <a:ext cx="600" cy="540"/>
                    <a:chOff x="1920" y="1980"/>
                    <a:chExt cx="600" cy="540"/>
                  </a:xfrm>
                </p:grpSpPr>
                <p:sp>
                  <p:nvSpPr>
                    <p:cNvPr id="9552" name="Rectangle 1254"/>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53" name="Rectangle 1255"/>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54" name="Rectangle 1256"/>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55" name="Rectangle 1257"/>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8" name="Group 1258"/>
                <p:cNvGrpSpPr>
                  <a:grpSpLocks noChangeAspect="1"/>
                </p:cNvGrpSpPr>
                <p:nvPr/>
              </p:nvGrpSpPr>
              <p:grpSpPr bwMode="auto">
                <a:xfrm>
                  <a:off x="7653" y="6480"/>
                  <a:ext cx="600" cy="451"/>
                  <a:chOff x="1920" y="1980"/>
                  <a:chExt cx="1200" cy="900"/>
                </a:xfrm>
              </p:grpSpPr>
              <p:grpSp>
                <p:nvGrpSpPr>
                  <p:cNvPr id="9540" name="Group 1259"/>
                  <p:cNvGrpSpPr>
                    <a:grpSpLocks noChangeAspect="1"/>
                  </p:cNvGrpSpPr>
                  <p:nvPr/>
                </p:nvGrpSpPr>
                <p:grpSpPr bwMode="auto">
                  <a:xfrm>
                    <a:off x="1920" y="1980"/>
                    <a:ext cx="600" cy="540"/>
                    <a:chOff x="1920" y="1980"/>
                    <a:chExt cx="600" cy="540"/>
                  </a:xfrm>
                </p:grpSpPr>
                <p:sp>
                  <p:nvSpPr>
                    <p:cNvPr id="9546" name="Rectangle 1260"/>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47" name="Rectangle 1261"/>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48" name="Rectangle 1262"/>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49" name="Rectangle 1263"/>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41" name="Group 1264"/>
                  <p:cNvGrpSpPr>
                    <a:grpSpLocks noChangeAspect="1"/>
                  </p:cNvGrpSpPr>
                  <p:nvPr/>
                </p:nvGrpSpPr>
                <p:grpSpPr bwMode="auto">
                  <a:xfrm>
                    <a:off x="2520" y="2340"/>
                    <a:ext cx="600" cy="540"/>
                    <a:chOff x="1920" y="1980"/>
                    <a:chExt cx="600" cy="540"/>
                  </a:xfrm>
                </p:grpSpPr>
                <p:sp>
                  <p:nvSpPr>
                    <p:cNvPr id="9542" name="Rectangle 1265"/>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43" name="Rectangle 1266"/>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44" name="Rectangle 1267"/>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45" name="Rectangle 1268"/>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89" name="Group 1269"/>
                <p:cNvGrpSpPr>
                  <a:grpSpLocks noChangeAspect="1"/>
                </p:cNvGrpSpPr>
                <p:nvPr/>
              </p:nvGrpSpPr>
              <p:grpSpPr bwMode="auto">
                <a:xfrm>
                  <a:off x="8553" y="4500"/>
                  <a:ext cx="601" cy="451"/>
                  <a:chOff x="1920" y="1980"/>
                  <a:chExt cx="1200" cy="900"/>
                </a:xfrm>
              </p:grpSpPr>
              <p:grpSp>
                <p:nvGrpSpPr>
                  <p:cNvPr id="9530" name="Group 1270"/>
                  <p:cNvGrpSpPr>
                    <a:grpSpLocks noChangeAspect="1"/>
                  </p:cNvGrpSpPr>
                  <p:nvPr/>
                </p:nvGrpSpPr>
                <p:grpSpPr bwMode="auto">
                  <a:xfrm>
                    <a:off x="1920" y="1980"/>
                    <a:ext cx="600" cy="540"/>
                    <a:chOff x="1920" y="1980"/>
                    <a:chExt cx="600" cy="540"/>
                  </a:xfrm>
                </p:grpSpPr>
                <p:sp>
                  <p:nvSpPr>
                    <p:cNvPr id="9536" name="Rectangle 1271"/>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37" name="Rectangle 1272"/>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38" name="Rectangle 1273"/>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39" name="Rectangle 1274"/>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31" name="Group 1275"/>
                  <p:cNvGrpSpPr>
                    <a:grpSpLocks noChangeAspect="1"/>
                  </p:cNvGrpSpPr>
                  <p:nvPr/>
                </p:nvGrpSpPr>
                <p:grpSpPr bwMode="auto">
                  <a:xfrm>
                    <a:off x="2520" y="2340"/>
                    <a:ext cx="600" cy="540"/>
                    <a:chOff x="1920" y="1980"/>
                    <a:chExt cx="600" cy="540"/>
                  </a:xfrm>
                </p:grpSpPr>
                <p:sp>
                  <p:nvSpPr>
                    <p:cNvPr id="9532" name="Rectangle 1276"/>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33" name="Rectangle 1277"/>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34" name="Rectangle 1278"/>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35" name="Rectangle 1279"/>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90" name="Group 1280"/>
                <p:cNvGrpSpPr>
                  <a:grpSpLocks noChangeAspect="1"/>
                </p:cNvGrpSpPr>
                <p:nvPr/>
              </p:nvGrpSpPr>
              <p:grpSpPr bwMode="auto">
                <a:xfrm>
                  <a:off x="8013" y="5940"/>
                  <a:ext cx="601" cy="451"/>
                  <a:chOff x="1920" y="1980"/>
                  <a:chExt cx="1200" cy="900"/>
                </a:xfrm>
              </p:grpSpPr>
              <p:grpSp>
                <p:nvGrpSpPr>
                  <p:cNvPr id="9520" name="Group 1281"/>
                  <p:cNvGrpSpPr>
                    <a:grpSpLocks noChangeAspect="1"/>
                  </p:cNvGrpSpPr>
                  <p:nvPr/>
                </p:nvGrpSpPr>
                <p:grpSpPr bwMode="auto">
                  <a:xfrm>
                    <a:off x="1920" y="1980"/>
                    <a:ext cx="600" cy="540"/>
                    <a:chOff x="1920" y="1980"/>
                    <a:chExt cx="600" cy="540"/>
                  </a:xfrm>
                </p:grpSpPr>
                <p:sp>
                  <p:nvSpPr>
                    <p:cNvPr id="9526" name="Rectangle 1282"/>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27" name="Rectangle 1283"/>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28" name="Rectangle 1284"/>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29" name="Rectangle 1285"/>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21" name="Group 1286"/>
                  <p:cNvGrpSpPr>
                    <a:grpSpLocks noChangeAspect="1"/>
                  </p:cNvGrpSpPr>
                  <p:nvPr/>
                </p:nvGrpSpPr>
                <p:grpSpPr bwMode="auto">
                  <a:xfrm>
                    <a:off x="2520" y="2340"/>
                    <a:ext cx="600" cy="540"/>
                    <a:chOff x="1920" y="1980"/>
                    <a:chExt cx="600" cy="540"/>
                  </a:xfrm>
                </p:grpSpPr>
                <p:sp>
                  <p:nvSpPr>
                    <p:cNvPr id="9522" name="Rectangle 1287"/>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23" name="Rectangle 1288"/>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24" name="Rectangle 1289"/>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25" name="Rectangle 1290"/>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91" name="Group 1291"/>
                <p:cNvGrpSpPr>
                  <a:grpSpLocks noChangeAspect="1"/>
                </p:cNvGrpSpPr>
                <p:nvPr/>
              </p:nvGrpSpPr>
              <p:grpSpPr bwMode="auto">
                <a:xfrm>
                  <a:off x="7293" y="8820"/>
                  <a:ext cx="601" cy="451"/>
                  <a:chOff x="1920" y="1980"/>
                  <a:chExt cx="1200" cy="900"/>
                </a:xfrm>
              </p:grpSpPr>
              <p:grpSp>
                <p:nvGrpSpPr>
                  <p:cNvPr id="9510" name="Group 1292"/>
                  <p:cNvGrpSpPr>
                    <a:grpSpLocks noChangeAspect="1"/>
                  </p:cNvGrpSpPr>
                  <p:nvPr/>
                </p:nvGrpSpPr>
                <p:grpSpPr bwMode="auto">
                  <a:xfrm>
                    <a:off x="1920" y="1980"/>
                    <a:ext cx="600" cy="540"/>
                    <a:chOff x="1920" y="1980"/>
                    <a:chExt cx="600" cy="540"/>
                  </a:xfrm>
                </p:grpSpPr>
                <p:sp>
                  <p:nvSpPr>
                    <p:cNvPr id="9516" name="Rectangle 1293"/>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17" name="Rectangle 1294"/>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18" name="Rectangle 1295"/>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19" name="Rectangle 1296"/>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11" name="Group 1297"/>
                  <p:cNvGrpSpPr>
                    <a:grpSpLocks noChangeAspect="1"/>
                  </p:cNvGrpSpPr>
                  <p:nvPr/>
                </p:nvGrpSpPr>
                <p:grpSpPr bwMode="auto">
                  <a:xfrm>
                    <a:off x="2520" y="2340"/>
                    <a:ext cx="600" cy="540"/>
                    <a:chOff x="1920" y="1980"/>
                    <a:chExt cx="600" cy="540"/>
                  </a:xfrm>
                </p:grpSpPr>
                <p:sp>
                  <p:nvSpPr>
                    <p:cNvPr id="9512" name="Rectangle 1298"/>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13" name="Rectangle 1299"/>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14" name="Rectangle 1300"/>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15" name="Rectangle 1301"/>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92" name="Group 1302"/>
                <p:cNvGrpSpPr>
                  <a:grpSpLocks noChangeAspect="1"/>
                </p:cNvGrpSpPr>
                <p:nvPr/>
              </p:nvGrpSpPr>
              <p:grpSpPr bwMode="auto">
                <a:xfrm>
                  <a:off x="3873" y="10440"/>
                  <a:ext cx="601" cy="451"/>
                  <a:chOff x="1920" y="1980"/>
                  <a:chExt cx="1200" cy="900"/>
                </a:xfrm>
              </p:grpSpPr>
              <p:grpSp>
                <p:nvGrpSpPr>
                  <p:cNvPr id="9500" name="Group 1303"/>
                  <p:cNvGrpSpPr>
                    <a:grpSpLocks noChangeAspect="1"/>
                  </p:cNvGrpSpPr>
                  <p:nvPr/>
                </p:nvGrpSpPr>
                <p:grpSpPr bwMode="auto">
                  <a:xfrm>
                    <a:off x="1920" y="1980"/>
                    <a:ext cx="600" cy="540"/>
                    <a:chOff x="1920" y="1980"/>
                    <a:chExt cx="600" cy="540"/>
                  </a:xfrm>
                </p:grpSpPr>
                <p:sp>
                  <p:nvSpPr>
                    <p:cNvPr id="9506" name="Rectangle 1304"/>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07" name="Rectangle 1305"/>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08" name="Rectangle 1306"/>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09" name="Rectangle 1307"/>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501" name="Group 1308"/>
                  <p:cNvGrpSpPr>
                    <a:grpSpLocks noChangeAspect="1"/>
                  </p:cNvGrpSpPr>
                  <p:nvPr/>
                </p:nvGrpSpPr>
                <p:grpSpPr bwMode="auto">
                  <a:xfrm>
                    <a:off x="2520" y="2340"/>
                    <a:ext cx="600" cy="540"/>
                    <a:chOff x="1920" y="1980"/>
                    <a:chExt cx="600" cy="540"/>
                  </a:xfrm>
                </p:grpSpPr>
                <p:sp>
                  <p:nvSpPr>
                    <p:cNvPr id="9502" name="Rectangle 1309"/>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03" name="Rectangle 1310"/>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04" name="Rectangle 1311"/>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505" name="Rectangle 1312"/>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grpSp>
              <p:nvGrpSpPr>
                <p:cNvPr id="9393" name="Group 1313"/>
                <p:cNvGrpSpPr>
                  <a:grpSpLocks noChangeAspect="1"/>
                </p:cNvGrpSpPr>
                <p:nvPr/>
              </p:nvGrpSpPr>
              <p:grpSpPr bwMode="auto">
                <a:xfrm>
                  <a:off x="5673" y="4860"/>
                  <a:ext cx="601" cy="451"/>
                  <a:chOff x="1920" y="1980"/>
                  <a:chExt cx="1200" cy="900"/>
                </a:xfrm>
              </p:grpSpPr>
              <p:grpSp>
                <p:nvGrpSpPr>
                  <p:cNvPr id="9490" name="Group 1314"/>
                  <p:cNvGrpSpPr>
                    <a:grpSpLocks noChangeAspect="1"/>
                  </p:cNvGrpSpPr>
                  <p:nvPr/>
                </p:nvGrpSpPr>
                <p:grpSpPr bwMode="auto">
                  <a:xfrm>
                    <a:off x="1920" y="1980"/>
                    <a:ext cx="600" cy="540"/>
                    <a:chOff x="1920" y="1980"/>
                    <a:chExt cx="600" cy="540"/>
                  </a:xfrm>
                </p:grpSpPr>
                <p:sp>
                  <p:nvSpPr>
                    <p:cNvPr id="9496" name="Rectangle 1315"/>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497" name="Rectangle 1316"/>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498" name="Rectangle 1317"/>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499" name="Rectangle 1318"/>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nvGrpSpPr>
                  <p:cNvPr id="9491" name="Group 1319"/>
                  <p:cNvGrpSpPr>
                    <a:grpSpLocks noChangeAspect="1"/>
                  </p:cNvGrpSpPr>
                  <p:nvPr/>
                </p:nvGrpSpPr>
                <p:grpSpPr bwMode="auto">
                  <a:xfrm>
                    <a:off x="2520" y="2340"/>
                    <a:ext cx="600" cy="540"/>
                    <a:chOff x="1920" y="1980"/>
                    <a:chExt cx="600" cy="540"/>
                  </a:xfrm>
                </p:grpSpPr>
                <p:sp>
                  <p:nvSpPr>
                    <p:cNvPr id="9492" name="Rectangle 1320"/>
                    <p:cNvSpPr>
                      <a:spLocks noChangeAspect="1" noChangeArrowheads="1"/>
                    </p:cNvSpPr>
                    <p:nvPr/>
                  </p:nvSpPr>
                  <p:spPr bwMode="auto">
                    <a:xfrm>
                      <a:off x="192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493" name="Rectangle 1321"/>
                    <p:cNvSpPr>
                      <a:spLocks noChangeAspect="1" noChangeArrowheads="1"/>
                    </p:cNvSpPr>
                    <p:nvPr/>
                  </p:nvSpPr>
                  <p:spPr bwMode="auto">
                    <a:xfrm>
                      <a:off x="1920" y="234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494" name="Rectangle 1322"/>
                    <p:cNvSpPr>
                      <a:spLocks noChangeAspect="1" noChangeArrowheads="1"/>
                    </p:cNvSpPr>
                    <p:nvPr/>
                  </p:nvSpPr>
                  <p:spPr bwMode="auto">
                    <a:xfrm>
                      <a:off x="216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495" name="Rectangle 1323"/>
                    <p:cNvSpPr>
                      <a:spLocks noChangeAspect="1" noChangeArrowheads="1"/>
                    </p:cNvSpPr>
                    <p:nvPr/>
                  </p:nvSpPr>
                  <p:spPr bwMode="auto">
                    <a:xfrm>
                      <a:off x="2400" y="1980"/>
                      <a:ext cx="120" cy="180"/>
                    </a:xfrm>
                    <a:prstGeom prst="rect">
                      <a:avLst/>
                    </a:prstGeom>
                    <a:solidFill>
                      <a:srgbClr val="FFFF66"/>
                    </a:solidFill>
                    <a:ln w="3175">
                      <a:solidFill>
                        <a:srgbClr val="000000"/>
                      </a:solidFill>
                      <a:miter lim="800000"/>
                      <a:headEnd/>
                      <a:tailEnd/>
                    </a:ln>
                  </p:spPr>
                  <p:txBody>
                    <a:bodyPr/>
                    <a:lstStyle/>
                    <a:p>
                      <a:endParaRPr lang="zh-TW" altLang="en-US"/>
                    </a:p>
                  </p:txBody>
                </p:sp>
              </p:grpSp>
            </p:grpSp>
            <p:sp>
              <p:nvSpPr>
                <p:cNvPr id="9394" name="Rectangle 1324"/>
                <p:cNvSpPr>
                  <a:spLocks noChangeAspect="1" noChangeArrowheads="1"/>
                </p:cNvSpPr>
                <p:nvPr/>
              </p:nvSpPr>
              <p:spPr bwMode="auto">
                <a:xfrm>
                  <a:off x="3993" y="97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395" name="Rectangle 1325"/>
                <p:cNvSpPr>
                  <a:spLocks noChangeAspect="1" noChangeArrowheads="1"/>
                </p:cNvSpPr>
                <p:nvPr/>
              </p:nvSpPr>
              <p:spPr bwMode="auto">
                <a:xfrm>
                  <a:off x="3993" y="102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396" name="Rectangle 1326"/>
                <p:cNvSpPr>
                  <a:spLocks noChangeAspect="1" noChangeArrowheads="1"/>
                </p:cNvSpPr>
                <p:nvPr/>
              </p:nvSpPr>
              <p:spPr bwMode="auto">
                <a:xfrm>
                  <a:off x="4233" y="97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397" name="Rectangle 1327"/>
                <p:cNvSpPr>
                  <a:spLocks noChangeAspect="1" noChangeArrowheads="1"/>
                </p:cNvSpPr>
                <p:nvPr/>
              </p:nvSpPr>
              <p:spPr bwMode="auto">
                <a:xfrm>
                  <a:off x="4473" y="97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398" name="Rectangle 1328"/>
                <p:cNvSpPr>
                  <a:spLocks noChangeAspect="1" noChangeArrowheads="1"/>
                </p:cNvSpPr>
                <p:nvPr/>
              </p:nvSpPr>
              <p:spPr bwMode="auto">
                <a:xfrm>
                  <a:off x="4353" y="102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399" name="Rectangle 1329"/>
                <p:cNvSpPr>
                  <a:spLocks noChangeAspect="1" noChangeArrowheads="1"/>
                </p:cNvSpPr>
                <p:nvPr/>
              </p:nvSpPr>
              <p:spPr bwMode="auto">
                <a:xfrm>
                  <a:off x="4233" y="106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0" name="Rectangle 1330"/>
                <p:cNvSpPr>
                  <a:spLocks noChangeAspect="1" noChangeArrowheads="1"/>
                </p:cNvSpPr>
                <p:nvPr/>
              </p:nvSpPr>
              <p:spPr bwMode="auto">
                <a:xfrm>
                  <a:off x="4833" y="104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1" name="Rectangle 1331"/>
                <p:cNvSpPr>
                  <a:spLocks noChangeAspect="1" noChangeArrowheads="1"/>
                </p:cNvSpPr>
                <p:nvPr/>
              </p:nvSpPr>
              <p:spPr bwMode="auto">
                <a:xfrm>
                  <a:off x="4773" y="102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2" name="Rectangle 1332"/>
                <p:cNvSpPr>
                  <a:spLocks noChangeAspect="1" noChangeArrowheads="1"/>
                </p:cNvSpPr>
                <p:nvPr/>
              </p:nvSpPr>
              <p:spPr bwMode="auto">
                <a:xfrm>
                  <a:off x="5073" y="108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3" name="Rectangle 1333"/>
                <p:cNvSpPr>
                  <a:spLocks noChangeAspect="1" noChangeArrowheads="1"/>
                </p:cNvSpPr>
                <p:nvPr/>
              </p:nvSpPr>
              <p:spPr bwMode="auto">
                <a:xfrm>
                  <a:off x="3873" y="108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4" name="Rectangle 1334"/>
                <p:cNvSpPr>
                  <a:spLocks noChangeAspect="1" noChangeArrowheads="1"/>
                </p:cNvSpPr>
                <p:nvPr/>
              </p:nvSpPr>
              <p:spPr bwMode="auto">
                <a:xfrm>
                  <a:off x="5433" y="108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5" name="Rectangle 1335"/>
                <p:cNvSpPr>
                  <a:spLocks noChangeAspect="1" noChangeArrowheads="1"/>
                </p:cNvSpPr>
                <p:nvPr/>
              </p:nvSpPr>
              <p:spPr bwMode="auto">
                <a:xfrm>
                  <a:off x="5673" y="108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6" name="Rectangle 1336"/>
                <p:cNvSpPr>
                  <a:spLocks noChangeAspect="1" noChangeArrowheads="1"/>
                </p:cNvSpPr>
                <p:nvPr/>
              </p:nvSpPr>
              <p:spPr bwMode="auto">
                <a:xfrm>
                  <a:off x="4053" y="91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7" name="Rectangle 1337"/>
                <p:cNvSpPr>
                  <a:spLocks noChangeAspect="1" noChangeArrowheads="1"/>
                </p:cNvSpPr>
                <p:nvPr/>
              </p:nvSpPr>
              <p:spPr bwMode="auto">
                <a:xfrm>
                  <a:off x="4233" y="111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8" name="Rectangle 1338"/>
                <p:cNvSpPr>
                  <a:spLocks noChangeAspect="1" noChangeArrowheads="1"/>
                </p:cNvSpPr>
                <p:nvPr/>
              </p:nvSpPr>
              <p:spPr bwMode="auto">
                <a:xfrm>
                  <a:off x="5073" y="111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09" name="Rectangle 1339"/>
                <p:cNvSpPr>
                  <a:spLocks noChangeAspect="1" noChangeArrowheads="1"/>
                </p:cNvSpPr>
                <p:nvPr/>
              </p:nvSpPr>
              <p:spPr bwMode="auto">
                <a:xfrm>
                  <a:off x="4593" y="108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0" name="Rectangle 1340"/>
                <p:cNvSpPr>
                  <a:spLocks noChangeAspect="1" noChangeArrowheads="1"/>
                </p:cNvSpPr>
                <p:nvPr/>
              </p:nvSpPr>
              <p:spPr bwMode="auto">
                <a:xfrm>
                  <a:off x="4713" y="59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1" name="Rectangle 1341"/>
                <p:cNvSpPr>
                  <a:spLocks noChangeAspect="1" noChangeArrowheads="1"/>
                </p:cNvSpPr>
                <p:nvPr/>
              </p:nvSpPr>
              <p:spPr bwMode="auto">
                <a:xfrm>
                  <a:off x="4713" y="64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2" name="Rectangle 1342"/>
                <p:cNvSpPr>
                  <a:spLocks noChangeAspect="1" noChangeArrowheads="1"/>
                </p:cNvSpPr>
                <p:nvPr/>
              </p:nvSpPr>
              <p:spPr bwMode="auto">
                <a:xfrm>
                  <a:off x="4953" y="59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3" name="Rectangle 1343"/>
                <p:cNvSpPr>
                  <a:spLocks noChangeAspect="1" noChangeArrowheads="1"/>
                </p:cNvSpPr>
                <p:nvPr/>
              </p:nvSpPr>
              <p:spPr bwMode="auto">
                <a:xfrm>
                  <a:off x="5193" y="59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4" name="Rectangle 1344"/>
                <p:cNvSpPr>
                  <a:spLocks noChangeAspect="1" noChangeArrowheads="1"/>
                </p:cNvSpPr>
                <p:nvPr/>
              </p:nvSpPr>
              <p:spPr bwMode="auto">
                <a:xfrm>
                  <a:off x="5073" y="64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5" name="Rectangle 1345"/>
                <p:cNvSpPr>
                  <a:spLocks noChangeAspect="1" noChangeArrowheads="1"/>
                </p:cNvSpPr>
                <p:nvPr/>
              </p:nvSpPr>
              <p:spPr bwMode="auto">
                <a:xfrm>
                  <a:off x="4953" y="68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6" name="Rectangle 1346"/>
                <p:cNvSpPr>
                  <a:spLocks noChangeAspect="1" noChangeArrowheads="1"/>
                </p:cNvSpPr>
                <p:nvPr/>
              </p:nvSpPr>
              <p:spPr bwMode="auto">
                <a:xfrm>
                  <a:off x="5553" y="66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7" name="Rectangle 1347"/>
                <p:cNvSpPr>
                  <a:spLocks noChangeAspect="1" noChangeArrowheads="1"/>
                </p:cNvSpPr>
                <p:nvPr/>
              </p:nvSpPr>
              <p:spPr bwMode="auto">
                <a:xfrm>
                  <a:off x="5793" y="63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8" name="Rectangle 1348"/>
                <p:cNvSpPr>
                  <a:spLocks noChangeAspect="1" noChangeArrowheads="1"/>
                </p:cNvSpPr>
                <p:nvPr/>
              </p:nvSpPr>
              <p:spPr bwMode="auto">
                <a:xfrm>
                  <a:off x="4413" y="73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19" name="Rectangle 1349"/>
                <p:cNvSpPr>
                  <a:spLocks noChangeAspect="1" noChangeArrowheads="1"/>
                </p:cNvSpPr>
                <p:nvPr/>
              </p:nvSpPr>
              <p:spPr bwMode="auto">
                <a:xfrm>
                  <a:off x="4593" y="70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0" name="Rectangle 1350"/>
                <p:cNvSpPr>
                  <a:spLocks noChangeAspect="1" noChangeArrowheads="1"/>
                </p:cNvSpPr>
                <p:nvPr/>
              </p:nvSpPr>
              <p:spPr bwMode="auto">
                <a:xfrm>
                  <a:off x="4053" y="73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1" name="Rectangle 1351"/>
                <p:cNvSpPr>
                  <a:spLocks noChangeAspect="1" noChangeArrowheads="1"/>
                </p:cNvSpPr>
                <p:nvPr/>
              </p:nvSpPr>
              <p:spPr bwMode="auto">
                <a:xfrm>
                  <a:off x="3873" y="79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2" name="Rectangle 1352"/>
                <p:cNvSpPr>
                  <a:spLocks noChangeAspect="1" noChangeArrowheads="1"/>
                </p:cNvSpPr>
                <p:nvPr/>
              </p:nvSpPr>
              <p:spPr bwMode="auto">
                <a:xfrm>
                  <a:off x="3693" y="82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3" name="Rectangle 1353"/>
                <p:cNvSpPr>
                  <a:spLocks noChangeAspect="1" noChangeArrowheads="1"/>
                </p:cNvSpPr>
                <p:nvPr/>
              </p:nvSpPr>
              <p:spPr bwMode="auto">
                <a:xfrm>
                  <a:off x="4953" y="73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4" name="Rectangle 1354"/>
                <p:cNvSpPr>
                  <a:spLocks noChangeAspect="1" noChangeArrowheads="1"/>
                </p:cNvSpPr>
                <p:nvPr/>
              </p:nvSpPr>
              <p:spPr bwMode="auto">
                <a:xfrm>
                  <a:off x="3873" y="88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5" name="Rectangle 1355"/>
                <p:cNvSpPr>
                  <a:spLocks noChangeAspect="1" noChangeArrowheads="1"/>
                </p:cNvSpPr>
                <p:nvPr/>
              </p:nvSpPr>
              <p:spPr bwMode="auto">
                <a:xfrm>
                  <a:off x="5313" y="70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6" name="Rectangle 1356"/>
                <p:cNvSpPr>
                  <a:spLocks noChangeAspect="1" noChangeArrowheads="1"/>
                </p:cNvSpPr>
                <p:nvPr/>
              </p:nvSpPr>
              <p:spPr bwMode="auto">
                <a:xfrm>
                  <a:off x="4893" y="106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7" name="Rectangle 1357"/>
                <p:cNvSpPr>
                  <a:spLocks noChangeAspect="1" noChangeArrowheads="1"/>
                </p:cNvSpPr>
                <p:nvPr/>
              </p:nvSpPr>
              <p:spPr bwMode="auto">
                <a:xfrm>
                  <a:off x="4893" y="111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8" name="Rectangle 1358"/>
                <p:cNvSpPr>
                  <a:spLocks noChangeAspect="1" noChangeArrowheads="1"/>
                </p:cNvSpPr>
                <p:nvPr/>
              </p:nvSpPr>
              <p:spPr bwMode="auto">
                <a:xfrm>
                  <a:off x="5133" y="106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29" name="Rectangle 1359"/>
                <p:cNvSpPr>
                  <a:spLocks noChangeAspect="1" noChangeArrowheads="1"/>
                </p:cNvSpPr>
                <p:nvPr/>
              </p:nvSpPr>
              <p:spPr bwMode="auto">
                <a:xfrm>
                  <a:off x="5373" y="106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0" name="Rectangle 1360"/>
                <p:cNvSpPr>
                  <a:spLocks noChangeAspect="1" noChangeArrowheads="1"/>
                </p:cNvSpPr>
                <p:nvPr/>
              </p:nvSpPr>
              <p:spPr bwMode="auto">
                <a:xfrm>
                  <a:off x="5253" y="111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1" name="Rectangle 1361"/>
                <p:cNvSpPr>
                  <a:spLocks noChangeAspect="1" noChangeArrowheads="1"/>
                </p:cNvSpPr>
                <p:nvPr/>
              </p:nvSpPr>
              <p:spPr bwMode="auto">
                <a:xfrm>
                  <a:off x="5133" y="115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2" name="Rectangle 1362"/>
                <p:cNvSpPr>
                  <a:spLocks noChangeAspect="1" noChangeArrowheads="1"/>
                </p:cNvSpPr>
                <p:nvPr/>
              </p:nvSpPr>
              <p:spPr bwMode="auto">
                <a:xfrm>
                  <a:off x="5733" y="113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3" name="Rectangle 1363"/>
                <p:cNvSpPr>
                  <a:spLocks noChangeAspect="1" noChangeArrowheads="1"/>
                </p:cNvSpPr>
                <p:nvPr/>
              </p:nvSpPr>
              <p:spPr bwMode="auto">
                <a:xfrm>
                  <a:off x="5973" y="109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4" name="Rectangle 1364"/>
                <p:cNvSpPr>
                  <a:spLocks noChangeAspect="1" noChangeArrowheads="1"/>
                </p:cNvSpPr>
                <p:nvPr/>
              </p:nvSpPr>
              <p:spPr bwMode="auto">
                <a:xfrm>
                  <a:off x="5973" y="117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5" name="Rectangle 1365"/>
                <p:cNvSpPr>
                  <a:spLocks noChangeAspect="1" noChangeArrowheads="1"/>
                </p:cNvSpPr>
                <p:nvPr/>
              </p:nvSpPr>
              <p:spPr bwMode="auto">
                <a:xfrm>
                  <a:off x="4773" y="117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6" name="Rectangle 1366"/>
                <p:cNvSpPr>
                  <a:spLocks noChangeAspect="1" noChangeArrowheads="1"/>
                </p:cNvSpPr>
                <p:nvPr/>
              </p:nvSpPr>
              <p:spPr bwMode="auto">
                <a:xfrm>
                  <a:off x="5493" y="124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7" name="Rectangle 1367"/>
                <p:cNvSpPr>
                  <a:spLocks noChangeAspect="1" noChangeArrowheads="1"/>
                </p:cNvSpPr>
                <p:nvPr/>
              </p:nvSpPr>
              <p:spPr bwMode="auto">
                <a:xfrm>
                  <a:off x="5673" y="131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8" name="Rectangle 1368"/>
                <p:cNvSpPr>
                  <a:spLocks noChangeAspect="1" noChangeArrowheads="1"/>
                </p:cNvSpPr>
                <p:nvPr/>
              </p:nvSpPr>
              <p:spPr bwMode="auto">
                <a:xfrm>
                  <a:off x="6213" y="113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39" name="Rectangle 1369"/>
                <p:cNvSpPr>
                  <a:spLocks noChangeAspect="1" noChangeArrowheads="1"/>
                </p:cNvSpPr>
                <p:nvPr/>
              </p:nvSpPr>
              <p:spPr bwMode="auto">
                <a:xfrm>
                  <a:off x="5133" y="120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0" name="Rectangle 1370"/>
                <p:cNvSpPr>
                  <a:spLocks noChangeAspect="1" noChangeArrowheads="1"/>
                </p:cNvSpPr>
                <p:nvPr/>
              </p:nvSpPr>
              <p:spPr bwMode="auto">
                <a:xfrm>
                  <a:off x="5973" y="120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1" name="Rectangle 1371"/>
                <p:cNvSpPr>
                  <a:spLocks noChangeAspect="1" noChangeArrowheads="1"/>
                </p:cNvSpPr>
                <p:nvPr/>
              </p:nvSpPr>
              <p:spPr bwMode="auto">
                <a:xfrm>
                  <a:off x="5493" y="117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2" name="Rectangle 1372"/>
                <p:cNvSpPr>
                  <a:spLocks noChangeAspect="1" noChangeArrowheads="1"/>
                </p:cNvSpPr>
                <p:nvPr/>
              </p:nvSpPr>
              <p:spPr bwMode="auto">
                <a:xfrm>
                  <a:off x="5133" y="55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3" name="Rectangle 1373"/>
                <p:cNvSpPr>
                  <a:spLocks noChangeAspect="1" noChangeArrowheads="1"/>
                </p:cNvSpPr>
                <p:nvPr/>
              </p:nvSpPr>
              <p:spPr bwMode="auto">
                <a:xfrm>
                  <a:off x="6753" y="39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4" name="Rectangle 1374"/>
                <p:cNvSpPr>
                  <a:spLocks noChangeAspect="1" noChangeArrowheads="1"/>
                </p:cNvSpPr>
                <p:nvPr/>
              </p:nvSpPr>
              <p:spPr bwMode="auto">
                <a:xfrm>
                  <a:off x="5313" y="52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5" name="Rectangle 1375"/>
                <p:cNvSpPr>
                  <a:spLocks noChangeAspect="1" noChangeArrowheads="1"/>
                </p:cNvSpPr>
                <p:nvPr/>
              </p:nvSpPr>
              <p:spPr bwMode="auto">
                <a:xfrm>
                  <a:off x="5493" y="57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6" name="Rectangle 1376"/>
                <p:cNvSpPr>
                  <a:spLocks noChangeAspect="1" noChangeArrowheads="1"/>
                </p:cNvSpPr>
                <p:nvPr/>
              </p:nvSpPr>
              <p:spPr bwMode="auto">
                <a:xfrm>
                  <a:off x="5493" y="55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7" name="Rectangle 1377"/>
                <p:cNvSpPr>
                  <a:spLocks noChangeAspect="1" noChangeArrowheads="1"/>
                </p:cNvSpPr>
                <p:nvPr/>
              </p:nvSpPr>
              <p:spPr bwMode="auto">
                <a:xfrm>
                  <a:off x="8193" y="64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8" name="Rectangle 1378"/>
                <p:cNvSpPr>
                  <a:spLocks noChangeAspect="1" noChangeArrowheads="1"/>
                </p:cNvSpPr>
                <p:nvPr/>
              </p:nvSpPr>
              <p:spPr bwMode="auto">
                <a:xfrm>
                  <a:off x="5853" y="57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49" name="Rectangle 1379"/>
                <p:cNvSpPr>
                  <a:spLocks noChangeAspect="1" noChangeArrowheads="1"/>
                </p:cNvSpPr>
                <p:nvPr/>
              </p:nvSpPr>
              <p:spPr bwMode="auto">
                <a:xfrm>
                  <a:off x="6753" y="34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0" name="Rectangle 1380"/>
                <p:cNvSpPr>
                  <a:spLocks noChangeAspect="1" noChangeArrowheads="1"/>
                </p:cNvSpPr>
                <p:nvPr/>
              </p:nvSpPr>
              <p:spPr bwMode="auto">
                <a:xfrm>
                  <a:off x="8013" y="75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1" name="Rectangle 1381"/>
                <p:cNvSpPr>
                  <a:spLocks noChangeAspect="1" noChangeArrowheads="1"/>
                </p:cNvSpPr>
                <p:nvPr/>
              </p:nvSpPr>
              <p:spPr bwMode="auto">
                <a:xfrm>
                  <a:off x="8193" y="66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2" name="Rectangle 1382"/>
                <p:cNvSpPr>
                  <a:spLocks noChangeAspect="1" noChangeArrowheads="1"/>
                </p:cNvSpPr>
                <p:nvPr/>
              </p:nvSpPr>
              <p:spPr bwMode="auto">
                <a:xfrm>
                  <a:off x="8193" y="70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3" name="Rectangle 1383"/>
                <p:cNvSpPr>
                  <a:spLocks noChangeAspect="1" noChangeArrowheads="1"/>
                </p:cNvSpPr>
                <p:nvPr/>
              </p:nvSpPr>
              <p:spPr bwMode="auto">
                <a:xfrm>
                  <a:off x="8553" y="63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4" name="Rectangle 1384"/>
                <p:cNvSpPr>
                  <a:spLocks noChangeAspect="1" noChangeArrowheads="1"/>
                </p:cNvSpPr>
                <p:nvPr/>
              </p:nvSpPr>
              <p:spPr bwMode="auto">
                <a:xfrm>
                  <a:off x="8193" y="63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5" name="Rectangle 1385"/>
                <p:cNvSpPr>
                  <a:spLocks noChangeAspect="1" noChangeArrowheads="1"/>
                </p:cNvSpPr>
                <p:nvPr/>
              </p:nvSpPr>
              <p:spPr bwMode="auto">
                <a:xfrm>
                  <a:off x="5313" y="55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6" name="Rectangle 1386"/>
                <p:cNvSpPr>
                  <a:spLocks noChangeAspect="1" noChangeArrowheads="1"/>
                </p:cNvSpPr>
                <p:nvPr/>
              </p:nvSpPr>
              <p:spPr bwMode="auto">
                <a:xfrm>
                  <a:off x="4593" y="64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7" name="Rectangle 1387"/>
                <p:cNvSpPr>
                  <a:spLocks noChangeAspect="1" noChangeArrowheads="1"/>
                </p:cNvSpPr>
                <p:nvPr/>
              </p:nvSpPr>
              <p:spPr bwMode="auto">
                <a:xfrm>
                  <a:off x="8193" y="32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8" name="Rectangle 1388"/>
                <p:cNvSpPr>
                  <a:spLocks noChangeAspect="1" noChangeArrowheads="1"/>
                </p:cNvSpPr>
                <p:nvPr/>
              </p:nvSpPr>
              <p:spPr bwMode="auto">
                <a:xfrm>
                  <a:off x="5853" y="66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59" name="Rectangle 1389"/>
                <p:cNvSpPr>
                  <a:spLocks noChangeAspect="1" noChangeArrowheads="1"/>
                </p:cNvSpPr>
                <p:nvPr/>
              </p:nvSpPr>
              <p:spPr bwMode="auto">
                <a:xfrm>
                  <a:off x="5853" y="72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0" name="Rectangle 1390"/>
                <p:cNvSpPr>
                  <a:spLocks noChangeAspect="1" noChangeArrowheads="1"/>
                </p:cNvSpPr>
                <p:nvPr/>
              </p:nvSpPr>
              <p:spPr bwMode="auto">
                <a:xfrm>
                  <a:off x="6093" y="66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1" name="Rectangle 1391"/>
                <p:cNvSpPr>
                  <a:spLocks noChangeAspect="1" noChangeArrowheads="1"/>
                </p:cNvSpPr>
                <p:nvPr/>
              </p:nvSpPr>
              <p:spPr bwMode="auto">
                <a:xfrm>
                  <a:off x="5853" y="68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2" name="Rectangle 1392"/>
                <p:cNvSpPr>
                  <a:spLocks noChangeAspect="1" noChangeArrowheads="1"/>
                </p:cNvSpPr>
                <p:nvPr/>
              </p:nvSpPr>
              <p:spPr bwMode="auto">
                <a:xfrm>
                  <a:off x="6213" y="72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3" name="Rectangle 1393"/>
                <p:cNvSpPr>
                  <a:spLocks noChangeAspect="1" noChangeArrowheads="1"/>
                </p:cNvSpPr>
                <p:nvPr/>
              </p:nvSpPr>
              <p:spPr bwMode="auto">
                <a:xfrm>
                  <a:off x="3873" y="75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4" name="Rectangle 1394"/>
                <p:cNvSpPr>
                  <a:spLocks noChangeAspect="1" noChangeArrowheads="1"/>
                </p:cNvSpPr>
                <p:nvPr/>
              </p:nvSpPr>
              <p:spPr bwMode="auto">
                <a:xfrm>
                  <a:off x="6213" y="70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5" name="Rectangle 1395"/>
                <p:cNvSpPr>
                  <a:spLocks noChangeAspect="1" noChangeArrowheads="1"/>
                </p:cNvSpPr>
                <p:nvPr/>
              </p:nvSpPr>
              <p:spPr bwMode="auto">
                <a:xfrm>
                  <a:off x="6393" y="66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6" name="Rectangle 1396"/>
                <p:cNvSpPr>
                  <a:spLocks noChangeAspect="1" noChangeArrowheads="1"/>
                </p:cNvSpPr>
                <p:nvPr/>
              </p:nvSpPr>
              <p:spPr bwMode="auto">
                <a:xfrm>
                  <a:off x="4053" y="77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7" name="Rectangle 1397"/>
                <p:cNvSpPr>
                  <a:spLocks noChangeAspect="1" noChangeArrowheads="1"/>
                </p:cNvSpPr>
                <p:nvPr/>
              </p:nvSpPr>
              <p:spPr bwMode="auto">
                <a:xfrm>
                  <a:off x="6033" y="46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8" name="Rectangle 1398"/>
                <p:cNvSpPr>
                  <a:spLocks noChangeAspect="1" noChangeArrowheads="1"/>
                </p:cNvSpPr>
                <p:nvPr/>
              </p:nvSpPr>
              <p:spPr bwMode="auto">
                <a:xfrm>
                  <a:off x="4593" y="75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69" name="Rectangle 1399"/>
                <p:cNvSpPr>
                  <a:spLocks noChangeAspect="1" noChangeArrowheads="1"/>
                </p:cNvSpPr>
                <p:nvPr/>
              </p:nvSpPr>
              <p:spPr bwMode="auto">
                <a:xfrm>
                  <a:off x="6393" y="43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0" name="Rectangle 1400"/>
                <p:cNvSpPr>
                  <a:spLocks noChangeAspect="1" noChangeArrowheads="1"/>
                </p:cNvSpPr>
                <p:nvPr/>
              </p:nvSpPr>
              <p:spPr bwMode="auto">
                <a:xfrm>
                  <a:off x="4953" y="66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1" name="Rectangle 1401"/>
                <p:cNvSpPr>
                  <a:spLocks noChangeAspect="1" noChangeArrowheads="1"/>
                </p:cNvSpPr>
                <p:nvPr/>
              </p:nvSpPr>
              <p:spPr bwMode="auto">
                <a:xfrm>
                  <a:off x="4773" y="63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2" name="Rectangle 1402"/>
                <p:cNvSpPr>
                  <a:spLocks noChangeAspect="1" noChangeArrowheads="1"/>
                </p:cNvSpPr>
                <p:nvPr/>
              </p:nvSpPr>
              <p:spPr bwMode="auto">
                <a:xfrm>
                  <a:off x="4233" y="73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3" name="Rectangle 1403"/>
                <p:cNvSpPr>
                  <a:spLocks noChangeAspect="1" noChangeArrowheads="1"/>
                </p:cNvSpPr>
                <p:nvPr/>
              </p:nvSpPr>
              <p:spPr bwMode="auto">
                <a:xfrm>
                  <a:off x="4233" y="81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4" name="Rectangle 1404"/>
                <p:cNvSpPr>
                  <a:spLocks noChangeAspect="1" noChangeArrowheads="1"/>
                </p:cNvSpPr>
                <p:nvPr/>
              </p:nvSpPr>
              <p:spPr bwMode="auto">
                <a:xfrm>
                  <a:off x="7833" y="30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5" name="Rectangle 1405"/>
                <p:cNvSpPr>
                  <a:spLocks noChangeAspect="1" noChangeArrowheads="1"/>
                </p:cNvSpPr>
                <p:nvPr/>
              </p:nvSpPr>
              <p:spPr bwMode="auto">
                <a:xfrm>
                  <a:off x="8373" y="27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6" name="Rectangle 1406"/>
                <p:cNvSpPr>
                  <a:spLocks noChangeAspect="1" noChangeArrowheads="1"/>
                </p:cNvSpPr>
                <p:nvPr/>
              </p:nvSpPr>
              <p:spPr bwMode="auto">
                <a:xfrm>
                  <a:off x="8373" y="25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7" name="Rectangle 1407"/>
                <p:cNvSpPr>
                  <a:spLocks noChangeAspect="1" noChangeArrowheads="1"/>
                </p:cNvSpPr>
                <p:nvPr/>
              </p:nvSpPr>
              <p:spPr bwMode="auto">
                <a:xfrm>
                  <a:off x="8913" y="34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8" name="Rectangle 1408"/>
                <p:cNvSpPr>
                  <a:spLocks noChangeAspect="1" noChangeArrowheads="1"/>
                </p:cNvSpPr>
                <p:nvPr/>
              </p:nvSpPr>
              <p:spPr bwMode="auto">
                <a:xfrm>
                  <a:off x="8553" y="41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79" name="Rectangle 1409"/>
                <p:cNvSpPr>
                  <a:spLocks noChangeAspect="1" noChangeArrowheads="1"/>
                </p:cNvSpPr>
                <p:nvPr/>
              </p:nvSpPr>
              <p:spPr bwMode="auto">
                <a:xfrm>
                  <a:off x="8913" y="45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0" name="Rectangle 1410"/>
                <p:cNvSpPr>
                  <a:spLocks noChangeAspect="1" noChangeArrowheads="1"/>
                </p:cNvSpPr>
                <p:nvPr/>
              </p:nvSpPr>
              <p:spPr bwMode="auto">
                <a:xfrm>
                  <a:off x="9093" y="432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1" name="Rectangle 1411"/>
                <p:cNvSpPr>
                  <a:spLocks noChangeAspect="1" noChangeArrowheads="1"/>
                </p:cNvSpPr>
                <p:nvPr/>
              </p:nvSpPr>
              <p:spPr bwMode="auto">
                <a:xfrm>
                  <a:off x="8733" y="36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2" name="Rectangle 1412"/>
                <p:cNvSpPr>
                  <a:spLocks noChangeAspect="1" noChangeArrowheads="1"/>
                </p:cNvSpPr>
                <p:nvPr/>
              </p:nvSpPr>
              <p:spPr bwMode="auto">
                <a:xfrm>
                  <a:off x="7293" y="95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3" name="Rectangle 1413"/>
                <p:cNvSpPr>
                  <a:spLocks noChangeAspect="1" noChangeArrowheads="1"/>
                </p:cNvSpPr>
                <p:nvPr/>
              </p:nvSpPr>
              <p:spPr bwMode="auto">
                <a:xfrm>
                  <a:off x="8913" y="486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4" name="Rectangle 1414"/>
                <p:cNvSpPr>
                  <a:spLocks noChangeAspect="1" noChangeArrowheads="1"/>
                </p:cNvSpPr>
                <p:nvPr/>
              </p:nvSpPr>
              <p:spPr bwMode="auto">
                <a:xfrm>
                  <a:off x="6573" y="1044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5" name="Rectangle 1415"/>
                <p:cNvSpPr>
                  <a:spLocks noChangeAspect="1" noChangeArrowheads="1"/>
                </p:cNvSpPr>
                <p:nvPr/>
              </p:nvSpPr>
              <p:spPr bwMode="auto">
                <a:xfrm>
                  <a:off x="7473" y="90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6" name="Rectangle 1416"/>
                <p:cNvSpPr>
                  <a:spLocks noChangeAspect="1" noChangeArrowheads="1"/>
                </p:cNvSpPr>
                <p:nvPr/>
              </p:nvSpPr>
              <p:spPr bwMode="auto">
                <a:xfrm>
                  <a:off x="7293" y="99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7" name="Rectangle 1417"/>
                <p:cNvSpPr>
                  <a:spLocks noChangeAspect="1" noChangeArrowheads="1"/>
                </p:cNvSpPr>
                <p:nvPr/>
              </p:nvSpPr>
              <p:spPr bwMode="auto">
                <a:xfrm>
                  <a:off x="6393" y="1080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8" name="Rectangle 1418"/>
                <p:cNvSpPr>
                  <a:spLocks noChangeAspect="1" noChangeArrowheads="1"/>
                </p:cNvSpPr>
                <p:nvPr/>
              </p:nvSpPr>
              <p:spPr bwMode="auto">
                <a:xfrm>
                  <a:off x="6933" y="10080"/>
                  <a:ext cx="62" cy="92"/>
                </a:xfrm>
                <a:prstGeom prst="rect">
                  <a:avLst/>
                </a:prstGeom>
                <a:solidFill>
                  <a:srgbClr val="FF0000"/>
                </a:solidFill>
                <a:ln w="3175">
                  <a:solidFill>
                    <a:srgbClr val="000000"/>
                  </a:solidFill>
                  <a:miter lim="800000"/>
                  <a:headEnd/>
                  <a:tailEnd/>
                </a:ln>
              </p:spPr>
              <p:txBody>
                <a:bodyPr/>
                <a:lstStyle/>
                <a:p>
                  <a:endParaRPr lang="zh-TW" altLang="en-US"/>
                </a:p>
              </p:txBody>
            </p:sp>
            <p:sp>
              <p:nvSpPr>
                <p:cNvPr id="9489" name="Rectangle 1419"/>
                <p:cNvSpPr>
                  <a:spLocks noChangeAspect="1" noChangeArrowheads="1"/>
                </p:cNvSpPr>
                <p:nvPr/>
              </p:nvSpPr>
              <p:spPr bwMode="auto">
                <a:xfrm>
                  <a:off x="8373" y="6840"/>
                  <a:ext cx="62" cy="92"/>
                </a:xfrm>
                <a:prstGeom prst="rect">
                  <a:avLst/>
                </a:prstGeom>
                <a:solidFill>
                  <a:srgbClr val="FF0000"/>
                </a:solidFill>
                <a:ln w="3175">
                  <a:solidFill>
                    <a:srgbClr val="000000"/>
                  </a:solidFill>
                  <a:miter lim="800000"/>
                  <a:headEnd/>
                  <a:tailEnd/>
                </a:ln>
              </p:spPr>
              <p:txBody>
                <a:bodyPr/>
                <a:lstStyle/>
                <a:p>
                  <a:endParaRPr lang="zh-TW" altLang="en-US"/>
                </a:p>
              </p:txBody>
            </p:sp>
          </p:grpSp>
        </p:grpSp>
      </p:grpSp>
      <p:sp>
        <p:nvSpPr>
          <p:cNvPr id="9219" name="矩形 3"/>
          <p:cNvSpPr>
            <a:spLocks noChangeArrowheads="1"/>
          </p:cNvSpPr>
          <p:nvPr/>
        </p:nvSpPr>
        <p:spPr bwMode="auto">
          <a:xfrm>
            <a:off x="754063" y="285750"/>
            <a:ext cx="4037012" cy="584200"/>
          </a:xfrm>
          <a:prstGeom prst="rect">
            <a:avLst/>
          </a:prstGeom>
          <a:noFill/>
          <a:ln w="9525">
            <a:noFill/>
            <a:miter lim="800000"/>
            <a:headEnd/>
            <a:tailEnd/>
          </a:ln>
        </p:spPr>
        <p:txBody>
          <a:bodyPr wrap="none">
            <a:spAutoFit/>
          </a:bodyPr>
          <a:lstStyle/>
          <a:p>
            <a:r>
              <a:rPr kumimoji="0" lang="en-US" altLang="zh-TW" sz="3200">
                <a:latin typeface="Times New Roman" pitchFamily="18" charset="0"/>
                <a:ea typeface="標楷體" pitchFamily="65" charset="-120"/>
              </a:rPr>
              <a:t>2.</a:t>
            </a:r>
            <a:r>
              <a:rPr kumimoji="0" lang="zh-TW" altLang="en-US" sz="3200">
                <a:latin typeface="Times New Roman" pitchFamily="18" charset="0"/>
                <a:ea typeface="標楷體" pitchFamily="65" charset="-120"/>
              </a:rPr>
              <a:t> </a:t>
            </a:r>
            <a:r>
              <a:rPr kumimoji="0" lang="en-US" altLang="zh-TW" sz="3200">
                <a:latin typeface="Times New Roman" pitchFamily="18" charset="0"/>
                <a:ea typeface="標楷體" pitchFamily="65" charset="-120"/>
              </a:rPr>
              <a:t>Solar</a:t>
            </a:r>
            <a:r>
              <a:rPr kumimoji="0" lang="zh-TW" altLang="en-US" sz="3200">
                <a:latin typeface="Times New Roman" pitchFamily="18" charset="0"/>
                <a:ea typeface="標楷體" pitchFamily="65" charset="-120"/>
              </a:rPr>
              <a:t> </a:t>
            </a:r>
            <a:r>
              <a:rPr kumimoji="0" lang="en-US" altLang="zh-TW" sz="3200">
                <a:latin typeface="Times New Roman" pitchFamily="18" charset="0"/>
                <a:ea typeface="標楷體" pitchFamily="65" charset="-120"/>
              </a:rPr>
              <a:t>Power</a:t>
            </a:r>
            <a:r>
              <a:rPr kumimoji="0" lang="zh-TW" altLang="en-US" sz="3200">
                <a:latin typeface="Times New Roman" pitchFamily="18" charset="0"/>
                <a:ea typeface="標楷體" pitchFamily="65" charset="-120"/>
              </a:rPr>
              <a:t> </a:t>
            </a:r>
            <a:r>
              <a:rPr kumimoji="0" lang="en-US" altLang="zh-TW" sz="3200">
                <a:latin typeface="Times New Roman" pitchFamily="18" charset="0"/>
                <a:ea typeface="標楷體" pitchFamily="65" charset="-120"/>
              </a:rPr>
              <a:t>Reserve</a:t>
            </a:r>
          </a:p>
        </p:txBody>
      </p:sp>
      <p:sp>
        <p:nvSpPr>
          <p:cNvPr id="9220" name="Rectangle 2288"/>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nchor="ctr">
            <a:spAutoFit/>
          </a:bodyPr>
          <a:lstStyle/>
          <a:p>
            <a:endParaRPr lang="zh-TW" altLang="en-US"/>
          </a:p>
        </p:txBody>
      </p:sp>
      <p:sp>
        <p:nvSpPr>
          <p:cNvPr id="9221" name="Rectangle 2293"/>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spAutoFit/>
          </a:bodyPr>
          <a:lstStyle/>
          <a:p>
            <a:endParaRPr lang="zh-TW" altLang="en-US"/>
          </a:p>
        </p:txBody>
      </p:sp>
      <p:sp>
        <p:nvSpPr>
          <p:cNvPr id="9222" name="Rectangle 2297"/>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spAutoFit/>
          </a:bodyPr>
          <a:lstStyle/>
          <a:p>
            <a:endParaRPr lang="zh-TW" altLang="en-US"/>
          </a:p>
        </p:txBody>
      </p:sp>
      <p:sp>
        <p:nvSpPr>
          <p:cNvPr id="9223" name="Rectangle 2299"/>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spAutoFit/>
          </a:bodyPr>
          <a:lstStyle/>
          <a:p>
            <a:endParaRPr lang="zh-TW" altLang="en-US"/>
          </a:p>
        </p:txBody>
      </p:sp>
      <p:sp>
        <p:nvSpPr>
          <p:cNvPr id="9224" name="Rectangle 2301"/>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spAutoFit/>
          </a:bodyPr>
          <a:lstStyle/>
          <a:p>
            <a:endParaRPr lang="zh-TW" altLang="en-US"/>
          </a:p>
        </p:txBody>
      </p:sp>
      <p:sp>
        <p:nvSpPr>
          <p:cNvPr id="9225" name="Rectangle 2304"/>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spAutoFit/>
          </a:bodyPr>
          <a:lstStyle/>
          <a:p>
            <a:endParaRPr lang="zh-TW" altLang="en-US"/>
          </a:p>
        </p:txBody>
      </p:sp>
      <p:sp>
        <p:nvSpPr>
          <p:cNvPr id="9226" name="Rectangle 2308"/>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spAutoFit/>
          </a:bodyPr>
          <a:lstStyle/>
          <a:p>
            <a:endParaRPr lang="zh-TW" altLang="en-US"/>
          </a:p>
        </p:txBody>
      </p:sp>
      <p:sp>
        <p:nvSpPr>
          <p:cNvPr id="9227" name="Rectangle 2312"/>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spAutoFit/>
          </a:bodyPr>
          <a:lstStyle/>
          <a:p>
            <a:endParaRPr lang="zh-TW" altLang="en-US"/>
          </a:p>
        </p:txBody>
      </p:sp>
      <p:sp>
        <p:nvSpPr>
          <p:cNvPr id="9228" name="Rectangle 2316"/>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spAutoFit/>
          </a:bodyPr>
          <a:lstStyle/>
          <a:p>
            <a:endParaRPr lang="zh-TW" altLang="en-US"/>
          </a:p>
        </p:txBody>
      </p:sp>
      <p:sp>
        <p:nvSpPr>
          <p:cNvPr id="9229" name="Rectangle 2320"/>
          <p:cNvSpPr>
            <a:spLocks noChangeArrowheads="1"/>
          </p:cNvSpPr>
          <p:nvPr/>
        </p:nvSpPr>
        <p:spPr bwMode="auto">
          <a:xfrm>
            <a:off x="0" y="919163"/>
            <a:ext cx="184150" cy="369887"/>
          </a:xfrm>
          <a:prstGeom prst="rect">
            <a:avLst/>
          </a:prstGeom>
          <a:solidFill>
            <a:srgbClr val="FFFFFF"/>
          </a:solidFill>
          <a:ln w="9525">
            <a:noFill/>
            <a:miter lim="800000"/>
            <a:headEnd/>
            <a:tailEnd/>
          </a:ln>
        </p:spPr>
        <p:txBody>
          <a:bodyPr wrap="none">
            <a:spAutoFit/>
          </a:bodyPr>
          <a:lstStyle/>
          <a:p>
            <a:endParaRPr lang="zh-TW" altLang="en-US"/>
          </a:p>
        </p:txBody>
      </p:sp>
      <p:graphicFrame>
        <p:nvGraphicFramePr>
          <p:cNvPr id="55919" name="Group 2671"/>
          <p:cNvGraphicFramePr>
            <a:graphicFrameLocks noGrp="1"/>
          </p:cNvGraphicFramePr>
          <p:nvPr/>
        </p:nvGraphicFramePr>
        <p:xfrm>
          <a:off x="4795838" y="1700213"/>
          <a:ext cx="4992554" cy="4240217"/>
        </p:xfrm>
        <a:graphic>
          <a:graphicData uri="http://schemas.openxmlformats.org/drawingml/2006/table">
            <a:tbl>
              <a:tblPr/>
              <a:tblGrid>
                <a:gridCol w="703394"/>
                <a:gridCol w="2418027"/>
                <a:gridCol w="779066"/>
                <a:gridCol w="1092067"/>
              </a:tblGrid>
              <a:tr h="528638">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PV Farm Installed Site</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rgbClr val="0000FF"/>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Area (km</a:t>
                      </a:r>
                      <a:r>
                        <a:rPr kumimoji="1" lang="en-US" altLang="zh-TW" sz="1200" b="0" i="0" u="none" strike="noStrike" cap="none" normalizeH="0" baseline="30000" dirty="0" smtClean="0">
                          <a:ln>
                            <a:noFill/>
                          </a:ln>
                          <a:solidFill>
                            <a:srgbClr val="0000FF"/>
                          </a:solidFill>
                          <a:effectLst/>
                          <a:latin typeface="Times New Roman" pitchFamily="18" charset="0"/>
                          <a:ea typeface="新細明體" pitchFamily="18" charset="-120"/>
                          <a:cs typeface="Times New Roman" pitchFamily="18" charset="0"/>
                        </a:rPr>
                        <a:t>2</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Solar Energy Reserves</a:t>
                      </a:r>
                      <a:endParaRPr kumimoji="1" lang="en-US" altLang="zh-TW" sz="1000" b="0" i="0" u="none" strike="noStrike" cap="none" normalizeH="0" baseline="0" dirty="0" smtClean="0">
                        <a:ln>
                          <a:noFill/>
                        </a:ln>
                        <a:solidFill>
                          <a:schemeClr val="tx1"/>
                        </a:solidFill>
                        <a:effectLst/>
                        <a:latin typeface="Arial" charset="0"/>
                        <a:ea typeface="新細明體" pitchFamily="18" charset="-12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(kWh/p/d)</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r>
              <a:tr h="198438">
                <a:tc rowSpan="6">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Calibri" charset="0"/>
                          <a:ea typeface="新細明體" pitchFamily="18" charset="-120"/>
                        </a:rPr>
                        <a:t>Public Land</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  1%</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rgbClr val="0000FF"/>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Highway # 1 (5 m two sides)</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6.3</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6">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4.85</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vMerge="1">
                  <a:txBody>
                    <a:bodyPr/>
                    <a:lstStyle/>
                    <a:p>
                      <a:endParaRPr lang="zh-TW"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rgbClr val="0000FF"/>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Highway # 3 (5 m two sides)</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zh-TW" altLang="en-US"/>
                    </a:p>
                  </a:txBody>
                  <a:tcPr/>
                </a:tc>
                <a:tc vMerge="1">
                  <a:txBody>
                    <a:bodyPr/>
                    <a:lstStyle/>
                    <a:p>
                      <a:endParaRPr lang="zh-TW" altLang="en-US"/>
                    </a:p>
                  </a:txBody>
                  <a:tcPr/>
                </a:tc>
              </a:tr>
              <a:tr h="396875">
                <a:tc vMerge="1">
                  <a:txBody>
                    <a:bodyPr/>
                    <a:lstStyle/>
                    <a:p>
                      <a:endParaRPr lang="zh-TW"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rgbClr val="0000FF"/>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High speed roads (5 m two sides)</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zh-TW" altLang="en-US"/>
                    </a:p>
                  </a:txBody>
                  <a:tcPr/>
                </a:tc>
                <a:tc vMerge="1">
                  <a:txBody>
                    <a:bodyPr/>
                    <a:lstStyle/>
                    <a:p>
                      <a:endParaRPr lang="zh-TW" altLang="en-US"/>
                    </a:p>
                  </a:txBody>
                  <a:tcPr/>
                </a:tc>
              </a:tr>
              <a:tr h="274638">
                <a:tc vMerge="1">
                  <a:txBody>
                    <a:bodyPr/>
                    <a:lstStyle/>
                    <a:p>
                      <a:endParaRPr lang="zh-TW"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rgbClr val="0000FF"/>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Taiwan High Speed Rail (3 m two sides)</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6.09</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zh-TW" altLang="en-US"/>
                    </a:p>
                  </a:txBody>
                  <a:tcPr/>
                </a:tc>
              </a:tr>
              <a:tr h="274638">
                <a:tc vMerge="1">
                  <a:txBody>
                    <a:bodyPr/>
                    <a:lstStyle/>
                    <a:p>
                      <a:endParaRPr lang="zh-TW"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Taiwan Rail Road (3 m two sides)</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zh-TW" altLang="en-US"/>
                    </a:p>
                  </a:txBody>
                  <a:tcPr/>
                </a:tc>
                <a:tc vMerge="1">
                  <a:txBody>
                    <a:bodyPr/>
                    <a:lstStyle/>
                    <a:p>
                      <a:endParaRPr lang="zh-TW" altLang="en-US"/>
                    </a:p>
                  </a:txBody>
                  <a:tcPr/>
                </a:tc>
              </a:tr>
              <a:tr h="274638">
                <a:tc vMerge="1">
                  <a:txBody>
                    <a:bodyPr/>
                    <a:lstStyle/>
                    <a:p>
                      <a:endParaRPr lang="zh-TW"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Other Public Lands</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347.61</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vMerge="1">
                  <a:txBody>
                    <a:bodyPr/>
                    <a:lstStyle/>
                    <a:p>
                      <a:endParaRPr lang="zh-TW" altLang="en-US"/>
                    </a:p>
                  </a:txBody>
                  <a:tcPr/>
                </a:tc>
              </a:tr>
              <a:tr h="27463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Industrial Zone ( 75% is old)</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280</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3.76</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Rooftop and Farm</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500</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6.73</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Land reclamation (20 m depth, 50% area)</a:t>
                      </a:r>
                      <a:endParaRPr kumimoji="1" lang="en-US" altLang="zh-TW" sz="12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582.2</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FF"/>
                          </a:solidFill>
                          <a:effectLst/>
                          <a:latin typeface="Times New Roman" pitchFamily="18" charset="0"/>
                          <a:ea typeface="新細明體" pitchFamily="18" charset="-120"/>
                          <a:cs typeface="Times New Roman" pitchFamily="18" charset="0"/>
                        </a:rPr>
                        <a:t>7.74</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gridSpan="2">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dirty="0" smtClean="0">
                          <a:ln>
                            <a:noFill/>
                          </a:ln>
                          <a:solidFill>
                            <a:srgbClr val="7030A0"/>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rgbClr val="800080"/>
                          </a:solidFill>
                          <a:effectLst/>
                          <a:latin typeface="Times New Roman" pitchFamily="18" charset="0"/>
                          <a:ea typeface="新細明體" pitchFamily="18" charset="-120"/>
                          <a:cs typeface="Times New Roman" pitchFamily="18" charset="0"/>
                        </a:rPr>
                        <a:t>Solar thermal energy on rooftop</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7030A0"/>
                          </a:solidFill>
                          <a:effectLst/>
                          <a:latin typeface="Times New Roman" pitchFamily="18" charset="0"/>
                          <a:ea typeface="新細明體" pitchFamily="18" charset="-120"/>
                          <a:cs typeface="Times New Roman" pitchFamily="18" charset="0"/>
                        </a:rPr>
                        <a:t>17.8</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800080"/>
                          </a:solidFill>
                          <a:effectLst/>
                          <a:latin typeface="Times New Roman" pitchFamily="18" charset="0"/>
                          <a:ea typeface="新細明體" pitchFamily="18" charset="-120"/>
                          <a:cs typeface="Times New Roman" pitchFamily="18" charset="0"/>
                        </a:rPr>
                        <a:t>1.19</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Total</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  </a:t>
                      </a:r>
                      <a:r>
                        <a:rPr kumimoji="1" lang="en-US" altLang="zh-TW" sz="1200" b="0" i="0" u="none" strike="noStrike" cap="none" normalizeH="0" baseline="0" dirty="0" smtClean="0">
                          <a:ln>
                            <a:noFill/>
                          </a:ln>
                          <a:solidFill>
                            <a:schemeClr val="tx1"/>
                          </a:solidFill>
                          <a:effectLst/>
                          <a:latin typeface="Times New Roman" pitchFamily="18" charset="0"/>
                          <a:ea typeface="新細明體" pitchFamily="18" charset="-120"/>
                          <a:cs typeface="Times New Roman" pitchFamily="18" charset="0"/>
                        </a:rPr>
                        <a:t>1740.0</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000000"/>
                          </a:solidFill>
                          <a:effectLst/>
                          <a:latin typeface="Times New Roman" pitchFamily="18" charset="0"/>
                          <a:ea typeface="新細明體" pitchFamily="18" charset="-120"/>
                          <a:cs typeface="Times New Roman" pitchFamily="18" charset="0"/>
                        </a:rPr>
                        <a:t>24.27</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FFF"/>
                    </a:solidFill>
                  </a:tcPr>
                </a:tc>
              </a:tr>
              <a:tr h="274638">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Times New Roman" pitchFamily="18" charset="0"/>
                          <a:ea typeface="新細明體" pitchFamily="18" charset="-120"/>
                          <a:cs typeface="Times New Roman" pitchFamily="18" charset="0"/>
                        </a:rPr>
                        <a:t>Solar Energy Density</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TW" sz="1200" b="0" i="0" u="none" strike="noStrike" cap="none" normalizeH="0" baseline="0" dirty="0" smtClean="0">
                          <a:ln>
                            <a:noFill/>
                          </a:ln>
                          <a:solidFill>
                            <a:srgbClr val="FF0000"/>
                          </a:solidFill>
                          <a:effectLst/>
                          <a:latin typeface="Times New Roman" pitchFamily="18" charset="0"/>
                          <a:ea typeface="新細明體" pitchFamily="18" charset="-120"/>
                          <a:cs typeface="Times New Roman" pitchFamily="18" charset="0"/>
                        </a:rPr>
                        <a:t>117.13 GWh/km</a:t>
                      </a:r>
                      <a:r>
                        <a:rPr kumimoji="1" lang="en-US" altLang="zh-TW" sz="1200" b="0" i="0" u="none" strike="noStrike" cap="none" normalizeH="0" baseline="30000" dirty="0" smtClean="0">
                          <a:ln>
                            <a:noFill/>
                          </a:ln>
                          <a:solidFill>
                            <a:srgbClr val="FF0000"/>
                          </a:solidFill>
                          <a:effectLst/>
                          <a:latin typeface="Times New Roman" pitchFamily="18" charset="0"/>
                          <a:ea typeface="新細明體" pitchFamily="18" charset="-120"/>
                          <a:cs typeface="Times New Roman" pitchFamily="18" charset="0"/>
                        </a:rPr>
                        <a:t>2</a:t>
                      </a:r>
                      <a:r>
                        <a:rPr kumimoji="1" lang="en-US" altLang="zh-TW" sz="1200" b="0" i="0" u="none" strike="noStrike" cap="none" normalizeH="0" baseline="0" dirty="0" smtClean="0">
                          <a:ln>
                            <a:noFill/>
                          </a:ln>
                          <a:solidFill>
                            <a:srgbClr val="FF0000"/>
                          </a:solidFill>
                          <a:effectLst/>
                          <a:latin typeface="Times New Roman" pitchFamily="18" charset="0"/>
                          <a:ea typeface="新細明體" pitchFamily="18" charset="-120"/>
                          <a:cs typeface="Times New Roman" pitchFamily="18" charset="0"/>
                        </a:rPr>
                        <a:t>/y</a:t>
                      </a:r>
                      <a:endParaRPr kumimoji="1" lang="en-US" altLang="zh-TW" sz="1800" b="0" i="0" u="none" strike="noStrike" cap="none" normalizeH="0" baseline="0" dirty="0" smtClean="0">
                        <a:ln>
                          <a:noFill/>
                        </a:ln>
                        <a:solidFill>
                          <a:schemeClr val="tx1"/>
                        </a:solidFill>
                        <a:effectLst/>
                        <a:latin typeface="Arial" charset="0"/>
                        <a:ea typeface="新細明體" pitchFamily="18" charset="-120"/>
                      </a:endParaRPr>
                    </a:p>
                  </a:txBody>
                  <a:tcPr marL="99060" marR="9906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TW" altLang="en-US"/>
                    </a:p>
                  </a:txBody>
                  <a:tcPr/>
                </a:tc>
              </a:tr>
            </a:tbl>
          </a:graphicData>
        </a:graphic>
      </p:graphicFrame>
      <p:sp>
        <p:nvSpPr>
          <p:cNvPr id="9281" name="Rectangle 2279"/>
          <p:cNvSpPr>
            <a:spLocks noChangeArrowheads="1"/>
          </p:cNvSpPr>
          <p:nvPr/>
        </p:nvSpPr>
        <p:spPr bwMode="auto">
          <a:xfrm>
            <a:off x="4875213" y="5445125"/>
            <a:ext cx="82550" cy="114300"/>
          </a:xfrm>
          <a:prstGeom prst="rect">
            <a:avLst/>
          </a:prstGeom>
          <a:solidFill>
            <a:srgbClr val="FF0000"/>
          </a:solidFill>
          <a:ln w="3175">
            <a:solidFill>
              <a:srgbClr val="000000"/>
            </a:solidFill>
            <a:miter lim="800000"/>
            <a:headEnd/>
            <a:tailEnd/>
          </a:ln>
        </p:spPr>
        <p:txBody>
          <a:bodyPr/>
          <a:lstStyle/>
          <a:p>
            <a:endParaRPr lang="zh-TW" altLang="en-US"/>
          </a:p>
        </p:txBody>
      </p:sp>
      <p:sp>
        <p:nvSpPr>
          <p:cNvPr id="9282" name="Rectangle 2280"/>
          <p:cNvSpPr>
            <a:spLocks noChangeArrowheads="1"/>
          </p:cNvSpPr>
          <p:nvPr/>
        </p:nvSpPr>
        <p:spPr bwMode="auto">
          <a:xfrm>
            <a:off x="4875213" y="5157788"/>
            <a:ext cx="82550" cy="114300"/>
          </a:xfrm>
          <a:prstGeom prst="rect">
            <a:avLst/>
          </a:prstGeom>
          <a:solidFill>
            <a:srgbClr val="FFFF66"/>
          </a:solidFill>
          <a:ln w="3175">
            <a:solidFill>
              <a:srgbClr val="000000"/>
            </a:solidFill>
            <a:miter lim="800000"/>
            <a:headEnd/>
            <a:tailEnd/>
          </a:ln>
        </p:spPr>
        <p:txBody>
          <a:bodyPr/>
          <a:lstStyle/>
          <a:p>
            <a:endParaRPr lang="zh-TW" altLang="en-US"/>
          </a:p>
        </p:txBody>
      </p:sp>
      <p:sp>
        <p:nvSpPr>
          <p:cNvPr id="9283" name="Line 2281"/>
          <p:cNvSpPr>
            <a:spLocks noChangeShapeType="1"/>
          </p:cNvSpPr>
          <p:nvPr/>
        </p:nvSpPr>
        <p:spPr bwMode="auto">
          <a:xfrm>
            <a:off x="4859338" y="5000625"/>
            <a:ext cx="165100" cy="0"/>
          </a:xfrm>
          <a:prstGeom prst="line">
            <a:avLst/>
          </a:prstGeom>
          <a:noFill/>
          <a:ln w="127000">
            <a:solidFill>
              <a:srgbClr val="DDDDDD"/>
            </a:solidFill>
            <a:round/>
            <a:headEnd/>
            <a:tailEnd/>
          </a:ln>
        </p:spPr>
        <p:txBody>
          <a:bodyPr/>
          <a:lstStyle/>
          <a:p>
            <a:endParaRPr lang="zh-TW" altLang="en-US"/>
          </a:p>
        </p:txBody>
      </p:sp>
      <p:sp>
        <p:nvSpPr>
          <p:cNvPr id="9284" name="Oval 2282"/>
          <p:cNvSpPr>
            <a:spLocks noChangeAspect="1" noChangeArrowheads="1"/>
          </p:cNvSpPr>
          <p:nvPr/>
        </p:nvSpPr>
        <p:spPr bwMode="auto">
          <a:xfrm rot="240000">
            <a:off x="4875213" y="4652963"/>
            <a:ext cx="77787" cy="60325"/>
          </a:xfrm>
          <a:prstGeom prst="ellipse">
            <a:avLst/>
          </a:prstGeom>
          <a:solidFill>
            <a:srgbClr val="622423"/>
          </a:solidFill>
          <a:ln w="9525">
            <a:solidFill>
              <a:srgbClr val="000000"/>
            </a:solidFill>
            <a:round/>
            <a:headEnd/>
            <a:tailEnd/>
          </a:ln>
        </p:spPr>
        <p:txBody>
          <a:bodyPr/>
          <a:lstStyle/>
          <a:p>
            <a:endParaRPr lang="zh-TW" altLang="en-US"/>
          </a:p>
        </p:txBody>
      </p:sp>
      <p:sp>
        <p:nvSpPr>
          <p:cNvPr id="9285" name="Line 2287"/>
          <p:cNvSpPr>
            <a:spLocks noChangeShapeType="1"/>
          </p:cNvSpPr>
          <p:nvPr/>
        </p:nvSpPr>
        <p:spPr bwMode="auto">
          <a:xfrm>
            <a:off x="5500688" y="2492375"/>
            <a:ext cx="165100" cy="0"/>
          </a:xfrm>
          <a:prstGeom prst="line">
            <a:avLst/>
          </a:prstGeom>
          <a:noFill/>
          <a:ln w="38100">
            <a:solidFill>
              <a:srgbClr val="00FF00"/>
            </a:solidFill>
            <a:round/>
            <a:headEnd/>
            <a:tailEnd/>
          </a:ln>
        </p:spPr>
        <p:txBody>
          <a:bodyPr/>
          <a:lstStyle/>
          <a:p>
            <a:endParaRPr lang="zh-TW" altLang="en-US"/>
          </a:p>
        </p:txBody>
      </p:sp>
      <p:sp>
        <p:nvSpPr>
          <p:cNvPr id="9286" name="Line 2286"/>
          <p:cNvSpPr>
            <a:spLocks noChangeShapeType="1"/>
          </p:cNvSpPr>
          <p:nvPr/>
        </p:nvSpPr>
        <p:spPr bwMode="auto">
          <a:xfrm>
            <a:off x="5500688" y="2781300"/>
            <a:ext cx="165100" cy="0"/>
          </a:xfrm>
          <a:prstGeom prst="line">
            <a:avLst/>
          </a:prstGeom>
          <a:noFill/>
          <a:ln w="38100">
            <a:solidFill>
              <a:srgbClr val="FF0000"/>
            </a:solidFill>
            <a:round/>
            <a:headEnd/>
            <a:tailEnd/>
          </a:ln>
        </p:spPr>
        <p:txBody>
          <a:bodyPr/>
          <a:lstStyle/>
          <a:p>
            <a:endParaRPr lang="zh-TW" altLang="en-US"/>
          </a:p>
        </p:txBody>
      </p:sp>
      <p:sp>
        <p:nvSpPr>
          <p:cNvPr id="9287" name="Line 2285"/>
          <p:cNvSpPr>
            <a:spLocks noChangeShapeType="1"/>
          </p:cNvSpPr>
          <p:nvPr/>
        </p:nvSpPr>
        <p:spPr bwMode="auto">
          <a:xfrm>
            <a:off x="5500688" y="2997200"/>
            <a:ext cx="165100" cy="0"/>
          </a:xfrm>
          <a:prstGeom prst="line">
            <a:avLst/>
          </a:prstGeom>
          <a:noFill/>
          <a:ln w="38100">
            <a:solidFill>
              <a:srgbClr val="3333CC"/>
            </a:solidFill>
            <a:round/>
            <a:headEnd/>
            <a:tailEnd/>
          </a:ln>
        </p:spPr>
        <p:txBody>
          <a:bodyPr/>
          <a:lstStyle/>
          <a:p>
            <a:endParaRPr lang="zh-TW" altLang="en-US"/>
          </a:p>
        </p:txBody>
      </p:sp>
      <p:sp>
        <p:nvSpPr>
          <p:cNvPr id="9288" name="Line 2284"/>
          <p:cNvSpPr>
            <a:spLocks noChangeShapeType="1"/>
          </p:cNvSpPr>
          <p:nvPr/>
        </p:nvSpPr>
        <p:spPr bwMode="auto">
          <a:xfrm>
            <a:off x="5500688" y="3429000"/>
            <a:ext cx="165100" cy="0"/>
          </a:xfrm>
          <a:prstGeom prst="line">
            <a:avLst/>
          </a:prstGeom>
          <a:noFill/>
          <a:ln w="38100">
            <a:solidFill>
              <a:srgbClr val="993300"/>
            </a:solidFill>
            <a:round/>
            <a:headEnd/>
            <a:tailEnd/>
          </a:ln>
        </p:spPr>
        <p:txBody>
          <a:bodyPr/>
          <a:lstStyle/>
          <a:p>
            <a:endParaRPr lang="zh-TW" altLang="en-US"/>
          </a:p>
        </p:txBody>
      </p:sp>
      <p:sp>
        <p:nvSpPr>
          <p:cNvPr id="9289" name="Line 2283"/>
          <p:cNvSpPr>
            <a:spLocks noChangeShapeType="1"/>
          </p:cNvSpPr>
          <p:nvPr/>
        </p:nvSpPr>
        <p:spPr bwMode="auto">
          <a:xfrm>
            <a:off x="5500688" y="3933825"/>
            <a:ext cx="173037" cy="6350"/>
          </a:xfrm>
          <a:prstGeom prst="line">
            <a:avLst/>
          </a:prstGeom>
          <a:noFill/>
          <a:ln w="38100">
            <a:solidFill>
              <a:srgbClr val="990099"/>
            </a:solidFill>
            <a:round/>
            <a:headEnd/>
            <a:tailEnd/>
          </a:ln>
        </p:spPr>
        <p:txBody>
          <a:bodyPr/>
          <a:lstStyle/>
          <a:p>
            <a:endParaRPr lang="zh-TW" altLang="en-US"/>
          </a:p>
        </p:txBody>
      </p:sp>
      <p:sp>
        <p:nvSpPr>
          <p:cNvPr id="9290" name="頁尾版面配置區 3"/>
          <p:cNvSpPr>
            <a:spLocks noGrp="1"/>
          </p:cNvSpPr>
          <p:nvPr>
            <p:ph type="ftr" sz="quarter" idx="11"/>
          </p:nvPr>
        </p:nvSpPr>
        <p:spPr bwMode="auto">
          <a:xfrm>
            <a:off x="9498013" y="6492875"/>
            <a:ext cx="407987" cy="365125"/>
          </a:xfrm>
          <a:noFill/>
          <a:ln>
            <a:miter lim="800000"/>
            <a:headEnd/>
            <a:tailEnd/>
          </a:ln>
        </p:spPr>
        <p:txBody>
          <a:bodyPr vert="horz" wrap="square" lIns="91440" tIns="45720" rIns="91440" bIns="45720" numCol="1" anchor="t" anchorCtr="0" compatLnSpc="1">
            <a:prstTxWarp prst="textNoShape">
              <a:avLst/>
            </a:prstTxWarp>
          </a:bodyPr>
          <a:lstStyle/>
          <a:p>
            <a:r>
              <a:rPr lang="en-US" altLang="zh-TW" smtClean="0"/>
              <a:t>5</a:t>
            </a:r>
            <a:endParaRPr lang="zh-TW" altLang="en-US" smtClean="0"/>
          </a:p>
        </p:txBody>
      </p:sp>
      <p:pic>
        <p:nvPicPr>
          <p:cNvPr id="9291" name="Picture 790" descr="http://www.indianacleanpower.org/solarpanelnrel.jpg"/>
          <p:cNvPicPr>
            <a:picLocks noChangeAspect="1" noChangeArrowheads="1"/>
          </p:cNvPicPr>
          <p:nvPr/>
        </p:nvPicPr>
        <p:blipFill>
          <a:blip r:embed="rId3" cstate="print"/>
          <a:srcRect/>
          <a:stretch>
            <a:fillRect/>
          </a:stretch>
        </p:blipFill>
        <p:spPr bwMode="auto">
          <a:xfrm>
            <a:off x="7288213" y="0"/>
            <a:ext cx="2617787" cy="14859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3"/>
          <p:cNvSpPr>
            <a:spLocks noChangeArrowheads="1"/>
          </p:cNvSpPr>
          <p:nvPr/>
        </p:nvSpPr>
        <p:spPr bwMode="auto">
          <a:xfrm>
            <a:off x="2881313" y="115888"/>
            <a:ext cx="4221162" cy="584200"/>
          </a:xfrm>
          <a:prstGeom prst="rect">
            <a:avLst/>
          </a:prstGeom>
          <a:noFill/>
          <a:ln w="9525">
            <a:noFill/>
            <a:miter lim="800000"/>
            <a:headEnd/>
            <a:tailEnd/>
          </a:ln>
        </p:spPr>
        <p:txBody>
          <a:bodyPr wrap="none">
            <a:spAutoFit/>
          </a:bodyPr>
          <a:lstStyle/>
          <a:p>
            <a:r>
              <a:rPr kumimoji="0" lang="en-US" altLang="zh-TW" sz="3200">
                <a:latin typeface="Times New Roman" pitchFamily="18" charset="0"/>
                <a:ea typeface="標楷體" pitchFamily="65" charset="-120"/>
                <a:cs typeface="Times New Roman" pitchFamily="18" charset="0"/>
              </a:rPr>
              <a:t>3.</a:t>
            </a:r>
            <a:r>
              <a:rPr kumimoji="0" lang="zh-TW" altLang="en-US" sz="3200">
                <a:latin typeface="Times New Roman" pitchFamily="18" charset="0"/>
                <a:ea typeface="標楷體" pitchFamily="65" charset="-120"/>
                <a:cs typeface="Times New Roman" pitchFamily="18" charset="0"/>
              </a:rPr>
              <a:t> </a:t>
            </a:r>
            <a:r>
              <a:rPr kumimoji="0" lang="en-US" altLang="zh-TW" sz="3200">
                <a:latin typeface="Times New Roman" pitchFamily="18" charset="0"/>
                <a:ea typeface="標楷體" pitchFamily="65" charset="-120"/>
                <a:cs typeface="Times New Roman" pitchFamily="18" charset="0"/>
              </a:rPr>
              <a:t>Hydro Power Reserve</a:t>
            </a:r>
          </a:p>
        </p:txBody>
      </p:sp>
      <p:sp>
        <p:nvSpPr>
          <p:cNvPr id="10243" name="Rectangle 42"/>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TW" altLang="en-US"/>
          </a:p>
        </p:txBody>
      </p:sp>
      <p:sp>
        <p:nvSpPr>
          <p:cNvPr id="10244" name="Rectangle 44"/>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TW" altLang="en-US"/>
          </a:p>
        </p:txBody>
      </p:sp>
      <p:sp>
        <p:nvSpPr>
          <p:cNvPr id="10245" name="Rectangle 85"/>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TW" altLang="en-US"/>
          </a:p>
        </p:txBody>
      </p:sp>
      <p:pic>
        <p:nvPicPr>
          <p:cNvPr id="10246" name="Picture 15" descr="http://www.greennews.com/images/hydro2.gif"/>
          <p:cNvPicPr>
            <a:picLocks noChangeAspect="1" noChangeArrowheads="1"/>
          </p:cNvPicPr>
          <p:nvPr/>
        </p:nvPicPr>
        <p:blipFill>
          <a:blip r:embed="rId2" cstate="print"/>
          <a:srcRect/>
          <a:stretch>
            <a:fillRect/>
          </a:stretch>
        </p:blipFill>
        <p:spPr bwMode="auto">
          <a:xfrm>
            <a:off x="6591300" y="1916113"/>
            <a:ext cx="2103438" cy="1827212"/>
          </a:xfrm>
          <a:prstGeom prst="rect">
            <a:avLst/>
          </a:prstGeom>
          <a:noFill/>
          <a:ln w="9525">
            <a:noFill/>
            <a:miter lim="800000"/>
            <a:headEnd/>
            <a:tailEnd/>
          </a:ln>
        </p:spPr>
      </p:pic>
      <p:sp>
        <p:nvSpPr>
          <p:cNvPr id="10247" name="矩形 14"/>
          <p:cNvSpPr>
            <a:spLocks noChangeArrowheads="1"/>
          </p:cNvSpPr>
          <p:nvPr/>
        </p:nvSpPr>
        <p:spPr bwMode="auto">
          <a:xfrm>
            <a:off x="6202363" y="4365625"/>
            <a:ext cx="3017837" cy="230188"/>
          </a:xfrm>
          <a:prstGeom prst="rect">
            <a:avLst/>
          </a:prstGeom>
          <a:noFill/>
          <a:ln w="9525">
            <a:noFill/>
            <a:miter lim="800000"/>
            <a:headEnd/>
            <a:tailEnd/>
          </a:ln>
        </p:spPr>
        <p:txBody>
          <a:bodyPr>
            <a:spAutoFit/>
          </a:bodyPr>
          <a:lstStyle/>
          <a:p>
            <a:r>
              <a:rPr lang="en-US" altLang="zh-TW" sz="900"/>
              <a:t>(http://www.greennews.com/images/hydro2.gif)</a:t>
            </a:r>
            <a:endParaRPr lang="zh-TW" altLang="en-US" sz="900"/>
          </a:p>
        </p:txBody>
      </p:sp>
      <p:sp>
        <p:nvSpPr>
          <p:cNvPr id="10248" name="頁尾版面配置區 3"/>
          <p:cNvSpPr>
            <a:spLocks noGrp="1"/>
          </p:cNvSpPr>
          <p:nvPr>
            <p:ph type="ftr" sz="quarter" idx="11"/>
          </p:nvPr>
        </p:nvSpPr>
        <p:spPr bwMode="auto">
          <a:xfrm>
            <a:off x="9323388" y="6207125"/>
            <a:ext cx="582612" cy="365125"/>
          </a:xfrm>
          <a:noFill/>
          <a:ln>
            <a:miter lim="800000"/>
            <a:headEnd/>
            <a:tailEnd/>
          </a:ln>
        </p:spPr>
        <p:txBody>
          <a:bodyPr vert="horz" wrap="square" lIns="91440" tIns="45720" rIns="91440" bIns="45720" numCol="1" anchor="t" anchorCtr="0" compatLnSpc="1">
            <a:prstTxWarp prst="textNoShape">
              <a:avLst/>
            </a:prstTxWarp>
          </a:bodyPr>
          <a:lstStyle/>
          <a:p>
            <a:r>
              <a:rPr lang="en-US" altLang="zh-TW" smtClean="0"/>
              <a:t>11</a:t>
            </a:r>
            <a:endParaRPr lang="zh-TW" altLang="en-US" smtClean="0"/>
          </a:p>
        </p:txBody>
      </p:sp>
      <p:sp>
        <p:nvSpPr>
          <p:cNvPr id="10249" name="文字方塊 19"/>
          <p:cNvSpPr txBox="1">
            <a:spLocks noChangeArrowheads="1"/>
          </p:cNvSpPr>
          <p:nvPr/>
        </p:nvSpPr>
        <p:spPr bwMode="auto">
          <a:xfrm>
            <a:off x="5811838" y="3933825"/>
            <a:ext cx="3937000" cy="306388"/>
          </a:xfrm>
          <a:prstGeom prst="rect">
            <a:avLst/>
          </a:prstGeom>
          <a:noFill/>
          <a:ln w="9525">
            <a:noFill/>
            <a:miter lim="800000"/>
            <a:headEnd/>
            <a:tailEnd/>
          </a:ln>
        </p:spPr>
        <p:txBody>
          <a:bodyPr>
            <a:spAutoFit/>
          </a:bodyPr>
          <a:lstStyle/>
          <a:p>
            <a:r>
              <a:rPr lang="en-US" altLang="zh-TW" sz="1400">
                <a:latin typeface="Times New Roman" pitchFamily="18" charset="0"/>
                <a:cs typeface="Times New Roman" pitchFamily="18" charset="0"/>
              </a:rPr>
              <a:t>Schematic diagram of hydraulic energy use</a:t>
            </a:r>
            <a:endParaRPr lang="zh-TW" altLang="en-US" sz="1400">
              <a:latin typeface="Times New Roman" pitchFamily="18" charset="0"/>
              <a:cs typeface="Times New Roman" pitchFamily="18" charset="0"/>
            </a:endParaRPr>
          </a:p>
        </p:txBody>
      </p:sp>
      <p:pic>
        <p:nvPicPr>
          <p:cNvPr id="10250" name="Picture 20"/>
          <p:cNvPicPr>
            <a:picLocks noChangeAspect="1" noChangeArrowheads="1"/>
          </p:cNvPicPr>
          <p:nvPr/>
        </p:nvPicPr>
        <p:blipFill>
          <a:blip r:embed="rId3" cstate="print"/>
          <a:srcRect/>
          <a:stretch>
            <a:fillRect/>
          </a:stretch>
        </p:blipFill>
        <p:spPr bwMode="auto">
          <a:xfrm>
            <a:off x="850900" y="981075"/>
            <a:ext cx="4941888" cy="5664200"/>
          </a:xfrm>
          <a:prstGeom prst="rect">
            <a:avLst/>
          </a:prstGeom>
          <a:noFill/>
          <a:ln w="9525">
            <a:noFill/>
            <a:miter lim="800000"/>
            <a:headEnd/>
            <a:tailEnd/>
          </a:ln>
        </p:spPr>
      </p:pic>
      <p:sp>
        <p:nvSpPr>
          <p:cNvPr id="10251" name="文字方塊 21"/>
          <p:cNvSpPr txBox="1">
            <a:spLocks noChangeArrowheads="1"/>
          </p:cNvSpPr>
          <p:nvPr/>
        </p:nvSpPr>
        <p:spPr bwMode="auto">
          <a:xfrm>
            <a:off x="4017963" y="6165850"/>
            <a:ext cx="2886075" cy="246063"/>
          </a:xfrm>
          <a:prstGeom prst="rect">
            <a:avLst/>
          </a:prstGeom>
          <a:noFill/>
          <a:ln w="9525">
            <a:noFill/>
            <a:miter lim="800000"/>
            <a:headEnd/>
            <a:tailEnd/>
          </a:ln>
        </p:spPr>
        <p:txBody>
          <a:bodyPr>
            <a:spAutoFit/>
          </a:bodyPr>
          <a:lstStyle/>
          <a:p>
            <a:r>
              <a:rPr lang="en-US" altLang="zh-TW" sz="1000">
                <a:latin typeface="Times New Roman" pitchFamily="18" charset="0"/>
                <a:cs typeface="Times New Roman" pitchFamily="18" charset="0"/>
              </a:rPr>
              <a:t>References : [14] [16] [17] [18] [19] [20]</a:t>
            </a:r>
            <a:endParaRPr lang="zh-TW" altLang="en-US" sz="1000">
              <a:latin typeface="Times New Roman" pitchFamily="18" charset="0"/>
              <a:cs typeface="Times New Roman" pitchFamily="18" charset="0"/>
            </a:endParaRPr>
          </a:p>
        </p:txBody>
      </p:sp>
      <p:graphicFrame>
        <p:nvGraphicFramePr>
          <p:cNvPr id="13" name="表格 12"/>
          <p:cNvGraphicFramePr>
            <a:graphicFrameLocks noGrp="1"/>
          </p:cNvGraphicFramePr>
          <p:nvPr/>
        </p:nvGraphicFramePr>
        <p:xfrm>
          <a:off x="428625" y="981075"/>
          <a:ext cx="2808314" cy="1596506"/>
        </p:xfrm>
        <a:graphic>
          <a:graphicData uri="http://schemas.openxmlformats.org/drawingml/2006/table">
            <a:tbl>
              <a:tblPr/>
              <a:tblGrid>
                <a:gridCol w="1872208"/>
                <a:gridCol w="936106"/>
              </a:tblGrid>
              <a:tr h="224410">
                <a:tc>
                  <a:txBody>
                    <a:bodyPr/>
                    <a:lstStyle/>
                    <a:p>
                      <a:pPr algn="l" fontAlgn="ctr">
                        <a:lnSpc>
                          <a:spcPts val="1600"/>
                        </a:lnSpc>
                        <a:spcBef>
                          <a:spcPts val="600"/>
                        </a:spcBef>
                      </a:pPr>
                      <a:r>
                        <a:rPr lang="en-US" sz="1000" b="0" i="0" u="none" strike="noStrike" dirty="0">
                          <a:solidFill>
                            <a:srgbClr val="000000"/>
                          </a:solidFill>
                          <a:latin typeface="Times New Roman" pitchFamily="18" charset="0"/>
                          <a:cs typeface="Times New Roman" pitchFamily="18" charset="0"/>
                        </a:rPr>
                        <a:t>      </a:t>
                      </a:r>
                      <a:r>
                        <a:rPr lang="zh-TW" altLang="en-US" sz="1000" b="0" i="0" u="none" strike="noStrike" dirty="0" smtClean="0">
                          <a:solidFill>
                            <a:srgbClr val="000000"/>
                          </a:solidFill>
                          <a:latin typeface="Times New Roman" pitchFamily="18" charset="0"/>
                          <a:cs typeface="Times New Roman" pitchFamily="18" charset="0"/>
                        </a:rPr>
                        <a:t>  </a:t>
                      </a:r>
                      <a:r>
                        <a:rPr lang="en-US" sz="1000" b="0" i="0" u="none" strike="noStrike" dirty="0" smtClean="0">
                          <a:solidFill>
                            <a:srgbClr val="000000"/>
                          </a:solidFill>
                          <a:latin typeface="Times New Roman" pitchFamily="18" charset="0"/>
                          <a:cs typeface="Times New Roman" pitchFamily="18" charset="0"/>
                        </a:rPr>
                        <a:t>Large </a:t>
                      </a:r>
                      <a:r>
                        <a:rPr lang="en-US" sz="1000" b="0" i="0" u="none" strike="noStrike" dirty="0">
                          <a:solidFill>
                            <a:srgbClr val="000000"/>
                          </a:solidFill>
                          <a:latin typeface="Times New Roman" pitchFamily="18" charset="0"/>
                          <a:cs typeface="Times New Roman" pitchFamily="18" charset="0"/>
                        </a:rPr>
                        <a:t>hydropower plant</a:t>
                      </a:r>
                      <a:endParaRPr lang="en-US" sz="1200" b="0" i="0" u="none" strike="noStrike" dirty="0">
                        <a:solidFill>
                          <a:srgbClr val="000000"/>
                        </a:solidFill>
                        <a:latin typeface="Times New Roman" pitchFamily="18" charset="0"/>
                        <a:cs typeface="Times New Roman" pitchFamily="18"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2">
                  <a:txBody>
                    <a:bodyPr/>
                    <a:lstStyle/>
                    <a:p>
                      <a:pPr algn="just" fontAlgn="ctr"/>
                      <a:r>
                        <a:rPr lang="en-US" sz="1000" b="0" i="0" u="none" strike="noStrike" dirty="0">
                          <a:solidFill>
                            <a:srgbClr val="000000"/>
                          </a:solidFill>
                          <a:latin typeface="Times New Roman" pitchFamily="18" charset="0"/>
                          <a:cs typeface="Times New Roman" pitchFamily="18" charset="0"/>
                        </a:rPr>
                        <a:t> 1,937 MW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1264">
                <a:tc>
                  <a:txBody>
                    <a:bodyPr/>
                    <a:lstStyle/>
                    <a:p>
                      <a:pPr algn="l" fontAlgn="ctr">
                        <a:lnSpc>
                          <a:spcPts val="1600"/>
                        </a:lnSpc>
                      </a:pPr>
                      <a:r>
                        <a:rPr lang="en-US" sz="1000" b="0" i="0" u="none" strike="noStrike" dirty="0">
                          <a:solidFill>
                            <a:srgbClr val="000000"/>
                          </a:solidFill>
                          <a:latin typeface="Times New Roman" pitchFamily="18" charset="0"/>
                          <a:cs typeface="Times New Roman" pitchFamily="18" charset="0"/>
                        </a:rPr>
                        <a:t>      </a:t>
                      </a:r>
                      <a:r>
                        <a:rPr lang="zh-TW" altLang="en-US" sz="1000" b="0" i="0" u="none" strike="noStrike" dirty="0" smtClean="0">
                          <a:solidFill>
                            <a:srgbClr val="000000"/>
                          </a:solidFill>
                          <a:latin typeface="Times New Roman" pitchFamily="18" charset="0"/>
                          <a:cs typeface="Times New Roman" pitchFamily="18" charset="0"/>
                        </a:rPr>
                        <a:t>  </a:t>
                      </a:r>
                      <a:r>
                        <a:rPr lang="en-US" sz="1000" b="0" i="0" u="none" strike="noStrike" dirty="0" smtClean="0">
                          <a:solidFill>
                            <a:srgbClr val="000000"/>
                          </a:solidFill>
                          <a:latin typeface="Times New Roman" pitchFamily="18" charset="0"/>
                          <a:cs typeface="Times New Roman" pitchFamily="18" charset="0"/>
                        </a:rPr>
                        <a:t>Hydropower </a:t>
                      </a:r>
                      <a:r>
                        <a:rPr lang="en-US" sz="1000" b="0" i="0" u="none" strike="noStrike" dirty="0">
                          <a:solidFill>
                            <a:srgbClr val="000000"/>
                          </a:solidFill>
                          <a:latin typeface="Times New Roman" pitchFamily="18" charset="0"/>
                          <a:cs typeface="Times New Roman" pitchFamily="18" charset="0"/>
                        </a:rPr>
                        <a:t>plant </a:t>
                      </a:r>
                      <a:r>
                        <a:rPr lang="en-US" sz="1000" b="0" i="0" u="none" strike="noStrike" dirty="0" smtClean="0">
                          <a:solidFill>
                            <a:srgbClr val="000000"/>
                          </a:solidFill>
                          <a:latin typeface="Times New Roman" pitchFamily="18" charset="0"/>
                          <a:cs typeface="Times New Roman" pitchFamily="18" charset="0"/>
                        </a:rPr>
                        <a:t>under</a:t>
                      </a:r>
                      <a:r>
                        <a:rPr lang="zh-TW" altLang="en-US" sz="1000" b="0" i="0" u="none" strike="noStrike" dirty="0" smtClean="0">
                          <a:solidFill>
                            <a:srgbClr val="000000"/>
                          </a:solidFill>
                          <a:latin typeface="Times New Roman" pitchFamily="18" charset="0"/>
                          <a:cs typeface="Times New Roman" pitchFamily="18" charset="0"/>
                        </a:rPr>
                        <a:t> </a:t>
                      </a:r>
                      <a:endParaRPr lang="en-US" altLang="zh-TW" sz="1000" b="0" i="0" u="none" strike="noStrike" dirty="0" smtClean="0">
                        <a:solidFill>
                          <a:srgbClr val="000000"/>
                        </a:solidFill>
                        <a:latin typeface="Times New Roman" pitchFamily="18" charset="0"/>
                        <a:cs typeface="Times New Roman" pitchFamily="18" charset="0"/>
                      </a:endParaRPr>
                    </a:p>
                    <a:p>
                      <a:pPr algn="l" fontAlgn="ctr">
                        <a:lnSpc>
                          <a:spcPts val="1600"/>
                        </a:lnSpc>
                      </a:pPr>
                      <a:r>
                        <a:rPr lang="en-US" altLang="zh-TW" sz="1000" b="0" i="0" u="none" strike="noStrike" dirty="0" smtClean="0">
                          <a:solidFill>
                            <a:srgbClr val="000000"/>
                          </a:solidFill>
                          <a:latin typeface="Times New Roman" pitchFamily="18" charset="0"/>
                          <a:cs typeface="Times New Roman" pitchFamily="18" charset="0"/>
                        </a:rPr>
                        <a:t>        5</a:t>
                      </a:r>
                      <a:r>
                        <a:rPr lang="en-US" sz="1000" b="0" i="0" u="none" strike="noStrike" dirty="0" smtClean="0">
                          <a:solidFill>
                            <a:srgbClr val="000000"/>
                          </a:solidFill>
                          <a:latin typeface="Times New Roman" pitchFamily="18" charset="0"/>
                          <a:cs typeface="Times New Roman" pitchFamily="18" charset="0"/>
                        </a:rPr>
                        <a:t>0 MW</a:t>
                      </a:r>
                      <a:endParaRPr lang="en-US" sz="1200" b="0" i="0" u="none" strike="noStrike" dirty="0">
                        <a:solidFill>
                          <a:srgbClr val="000000"/>
                        </a:solidFill>
                        <a:latin typeface="Times New Roman" pitchFamily="18" charset="0"/>
                        <a:cs typeface="Times New Roman" pitchFamily="18"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TW" altLang="en-US"/>
                    </a:p>
                  </a:txBody>
                  <a:tcPr/>
                </a:tc>
              </a:tr>
              <a:tr h="254496">
                <a:tc>
                  <a:txBody>
                    <a:bodyPr/>
                    <a:lstStyle/>
                    <a:p>
                      <a:pPr algn="l" fontAlgn="ctr">
                        <a:lnSpc>
                          <a:spcPts val="1600"/>
                        </a:lnSpc>
                      </a:pPr>
                      <a:r>
                        <a:rPr lang="en-US" sz="1000" b="0" i="0" u="none" strike="noStrike" dirty="0">
                          <a:solidFill>
                            <a:srgbClr val="000000"/>
                          </a:solidFill>
                          <a:latin typeface="Times New Roman" pitchFamily="18" charset="0"/>
                          <a:cs typeface="Times New Roman" pitchFamily="18" charset="0"/>
                        </a:rPr>
                        <a:t>        Pumped storage </a:t>
                      </a:r>
                      <a:r>
                        <a:rPr lang="en-US" sz="1000" b="0" i="0" u="none" strike="noStrike" dirty="0" smtClean="0">
                          <a:solidFill>
                            <a:srgbClr val="000000"/>
                          </a:solidFill>
                          <a:latin typeface="Times New Roman" pitchFamily="18" charset="0"/>
                          <a:cs typeface="Times New Roman" pitchFamily="18" charset="0"/>
                        </a:rPr>
                        <a:t>power plant</a:t>
                      </a:r>
                      <a:endParaRPr lang="en-US" sz="1200" b="0" i="0" u="none" strike="noStrike" dirty="0">
                        <a:solidFill>
                          <a:srgbClr val="000000"/>
                        </a:solidFill>
                        <a:latin typeface="Times New Roman" pitchFamily="18" charset="0"/>
                        <a:cs typeface="Times New Roman" pitchFamily="18"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latin typeface="Times New Roman" pitchFamily="18" charset="0"/>
                          <a:cs typeface="Times New Roman" pitchFamily="18" charset="0"/>
                        </a:rPr>
                        <a:t> 2,602 MW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09736">
                <a:tc>
                  <a:txBody>
                    <a:bodyPr/>
                    <a:lstStyle/>
                    <a:p>
                      <a:pPr algn="l" fontAlgn="ctr">
                        <a:lnSpc>
                          <a:spcPts val="1400"/>
                        </a:lnSpc>
                      </a:pPr>
                      <a:r>
                        <a:rPr lang="en-US" sz="1000" b="0" i="0" u="none" strike="noStrike" dirty="0">
                          <a:solidFill>
                            <a:srgbClr val="000000"/>
                          </a:solidFill>
                          <a:latin typeface="Times New Roman" pitchFamily="18" charset="0"/>
                          <a:cs typeface="Times New Roman" pitchFamily="18" charset="0"/>
                        </a:rPr>
                        <a:t> </a:t>
                      </a:r>
                      <a:r>
                        <a:rPr lang="zh-TW" altLang="en-US" sz="1000" b="0" i="0" u="none" strike="noStrike" dirty="0" smtClean="0">
                          <a:solidFill>
                            <a:srgbClr val="000000"/>
                          </a:solidFill>
                          <a:latin typeface="Times New Roman" pitchFamily="18" charset="0"/>
                          <a:cs typeface="Times New Roman" pitchFamily="18" charset="0"/>
                        </a:rPr>
                        <a:t>       </a:t>
                      </a:r>
                      <a:r>
                        <a:rPr lang="en-US" sz="1000" b="0" i="0" u="none" strike="noStrike" dirty="0" smtClean="0">
                          <a:solidFill>
                            <a:srgbClr val="000000"/>
                          </a:solidFill>
                          <a:latin typeface="Times New Roman" pitchFamily="18" charset="0"/>
                          <a:cs typeface="Times New Roman" pitchFamily="18" charset="0"/>
                        </a:rPr>
                        <a:t>Total </a:t>
                      </a:r>
                      <a:r>
                        <a:rPr lang="en-US" sz="1000" b="0" i="0" u="none" strike="noStrike" dirty="0">
                          <a:solidFill>
                            <a:srgbClr val="000000"/>
                          </a:solidFill>
                          <a:latin typeface="Times New Roman" pitchFamily="18" charset="0"/>
                          <a:cs typeface="Times New Roman" pitchFamily="18" charset="0"/>
                        </a:rPr>
                        <a:t>estimated </a:t>
                      </a:r>
                      <a:r>
                        <a:rPr lang="en-US" sz="1000" b="0" i="0" u="none" strike="noStrike" dirty="0" smtClean="0">
                          <a:solidFill>
                            <a:srgbClr val="000000"/>
                          </a:solidFill>
                          <a:latin typeface="Times New Roman" pitchFamily="18" charset="0"/>
                          <a:cs typeface="Times New Roman" pitchFamily="18" charset="0"/>
                        </a:rPr>
                        <a:t>hydro-</a:t>
                      </a:r>
                    </a:p>
                    <a:p>
                      <a:pPr algn="l" fontAlgn="ctr">
                        <a:lnSpc>
                          <a:spcPts val="1400"/>
                        </a:lnSpc>
                      </a:pPr>
                      <a:r>
                        <a:rPr lang="zh-TW" altLang="en-US" sz="1000" b="0" i="0" u="none" strike="noStrike" dirty="0" smtClean="0">
                          <a:solidFill>
                            <a:srgbClr val="000000"/>
                          </a:solidFill>
                          <a:latin typeface="Times New Roman" pitchFamily="18" charset="0"/>
                          <a:cs typeface="Times New Roman" pitchFamily="18" charset="0"/>
                        </a:rPr>
                        <a:t>        </a:t>
                      </a:r>
                      <a:r>
                        <a:rPr lang="en-US" sz="1000" b="0" i="0" u="none" strike="noStrike" dirty="0" smtClean="0">
                          <a:solidFill>
                            <a:srgbClr val="000000"/>
                          </a:solidFill>
                          <a:latin typeface="Times New Roman" pitchFamily="18" charset="0"/>
                          <a:cs typeface="Times New Roman" pitchFamily="18" charset="0"/>
                        </a:rPr>
                        <a:t>electric </a:t>
                      </a:r>
                      <a:r>
                        <a:rPr lang="en-US" sz="1000" b="0" i="0" u="none" strike="noStrike" dirty="0">
                          <a:solidFill>
                            <a:srgbClr val="000000"/>
                          </a:solidFill>
                          <a:latin typeface="Times New Roman" pitchFamily="18" charset="0"/>
                          <a:cs typeface="Times New Roman" pitchFamily="18" charset="0"/>
                        </a:rPr>
                        <a:t>potential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000000"/>
                          </a:solidFill>
                          <a:latin typeface="Times New Roman" pitchFamily="18" charset="0"/>
                          <a:cs typeface="Times New Roman" pitchFamily="18" charset="0"/>
                        </a:rPr>
                        <a:t> 141 TWh/y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6024">
                <a:tc>
                  <a:txBody>
                    <a:bodyPr/>
                    <a:lstStyle/>
                    <a:p>
                      <a:pPr algn="l" fontAlgn="ctr">
                        <a:lnSpc>
                          <a:spcPts val="1400"/>
                        </a:lnSpc>
                      </a:pPr>
                      <a:r>
                        <a:rPr lang="en-US" sz="1000" b="0" i="0" u="none" strike="noStrike" dirty="0">
                          <a:solidFill>
                            <a:srgbClr val="FF0000"/>
                          </a:solidFill>
                          <a:latin typeface="Times New Roman" pitchFamily="18" charset="0"/>
                          <a:cs typeface="Times New Roman" pitchFamily="18" charset="0"/>
                        </a:rPr>
                        <a:t> </a:t>
                      </a:r>
                      <a:r>
                        <a:rPr lang="zh-TW" altLang="en-US" sz="1000" b="0" i="0" u="none" strike="noStrike" dirty="0" smtClean="0">
                          <a:solidFill>
                            <a:srgbClr val="FF0000"/>
                          </a:solidFill>
                          <a:latin typeface="Times New Roman" pitchFamily="18" charset="0"/>
                          <a:cs typeface="Times New Roman" pitchFamily="18" charset="0"/>
                        </a:rPr>
                        <a:t>       </a:t>
                      </a:r>
                      <a:r>
                        <a:rPr lang="en-US" sz="1000" b="0" i="0" u="none" strike="noStrike" dirty="0" smtClean="0">
                          <a:solidFill>
                            <a:srgbClr val="FF0000"/>
                          </a:solidFill>
                          <a:latin typeface="Times New Roman" pitchFamily="18" charset="0"/>
                          <a:cs typeface="Times New Roman" pitchFamily="18" charset="0"/>
                        </a:rPr>
                        <a:t>Available </a:t>
                      </a:r>
                      <a:r>
                        <a:rPr lang="en-US" sz="1000" b="0" i="0" u="none" strike="noStrike" dirty="0">
                          <a:solidFill>
                            <a:srgbClr val="FF0000"/>
                          </a:solidFill>
                          <a:latin typeface="Times New Roman" pitchFamily="18" charset="0"/>
                          <a:cs typeface="Times New Roman" pitchFamily="18" charset="0"/>
                        </a:rPr>
                        <a:t>hydro </a:t>
                      </a:r>
                      <a:r>
                        <a:rPr lang="en-US" sz="1000" b="0" i="0" u="none" strike="noStrike" dirty="0" smtClean="0">
                          <a:solidFill>
                            <a:srgbClr val="FF0000"/>
                          </a:solidFill>
                          <a:latin typeface="Times New Roman" pitchFamily="18" charset="0"/>
                          <a:cs typeface="Times New Roman" pitchFamily="18" charset="0"/>
                        </a:rPr>
                        <a:t>energy</a:t>
                      </a:r>
                    </a:p>
                    <a:p>
                      <a:pPr algn="l" fontAlgn="ctr">
                        <a:lnSpc>
                          <a:spcPts val="1400"/>
                        </a:lnSpc>
                      </a:pPr>
                      <a:r>
                        <a:rPr lang="zh-TW" altLang="en-US" sz="1000" b="0" i="0" u="none" strike="noStrike" dirty="0" smtClean="0">
                          <a:solidFill>
                            <a:srgbClr val="FF0000"/>
                          </a:solidFill>
                          <a:latin typeface="Times New Roman" pitchFamily="18" charset="0"/>
                          <a:cs typeface="Times New Roman" pitchFamily="18" charset="0"/>
                        </a:rPr>
                        <a:t> </a:t>
                      </a:r>
                      <a:r>
                        <a:rPr lang="en-US" sz="1000" b="0" i="0" u="none" strike="noStrike" dirty="0" smtClean="0">
                          <a:solidFill>
                            <a:srgbClr val="FF0000"/>
                          </a:solidFill>
                          <a:latin typeface="Times New Roman" pitchFamily="18" charset="0"/>
                          <a:cs typeface="Times New Roman" pitchFamily="18" charset="0"/>
                        </a:rPr>
                        <a:t> </a:t>
                      </a:r>
                      <a:r>
                        <a:rPr lang="zh-TW" altLang="en-US" sz="1000" b="0" i="0" u="none" strike="noStrike" dirty="0" smtClean="0">
                          <a:solidFill>
                            <a:srgbClr val="FF0000"/>
                          </a:solidFill>
                          <a:latin typeface="Times New Roman" pitchFamily="18" charset="0"/>
                          <a:cs typeface="Times New Roman" pitchFamily="18" charset="0"/>
                        </a:rPr>
                        <a:t>      </a:t>
                      </a:r>
                      <a:r>
                        <a:rPr lang="en-US" sz="1000" b="0" i="0" u="none" strike="noStrike" dirty="0" smtClean="0">
                          <a:solidFill>
                            <a:srgbClr val="FF0000"/>
                          </a:solidFill>
                          <a:latin typeface="Times New Roman" pitchFamily="18" charset="0"/>
                          <a:cs typeface="Times New Roman" pitchFamily="18" charset="0"/>
                        </a:rPr>
                        <a:t>density</a:t>
                      </a:r>
                      <a:endParaRPr lang="en-US" sz="1000" b="0" i="0" u="none" strike="noStrike" dirty="0">
                        <a:solidFill>
                          <a:srgbClr val="FF0000"/>
                        </a:solidFill>
                        <a:latin typeface="Times New Roman" pitchFamily="18" charset="0"/>
                        <a:cs typeface="Times New Roman" pitchFamily="18"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1000" b="0" i="0" u="none" strike="noStrike" dirty="0">
                          <a:solidFill>
                            <a:srgbClr val="FF0000"/>
                          </a:solidFill>
                          <a:latin typeface="Times New Roman" pitchFamily="18" charset="0"/>
                          <a:cs typeface="Times New Roman" pitchFamily="18" charset="0"/>
                        </a:rPr>
                        <a:t> 3.9 GWh/km</a:t>
                      </a:r>
                      <a:r>
                        <a:rPr lang="en-US" sz="1000" b="0" i="0" u="none" strike="noStrike" baseline="30000" dirty="0">
                          <a:solidFill>
                            <a:srgbClr val="FF0000"/>
                          </a:solidFill>
                          <a:latin typeface="Times New Roman" pitchFamily="18" charset="0"/>
                          <a:cs typeface="Times New Roman" pitchFamily="18" charset="0"/>
                        </a:rPr>
                        <a:t>2</a:t>
                      </a:r>
                      <a:r>
                        <a:rPr lang="en-US" sz="1000" b="0" i="0" u="none" strike="noStrike" dirty="0">
                          <a:solidFill>
                            <a:srgbClr val="FF0000"/>
                          </a:solidFill>
                          <a:latin typeface="Times New Roman" pitchFamily="18" charset="0"/>
                          <a:cs typeface="Times New Roman" pitchFamily="18" charset="0"/>
                        </a:rPr>
                        <a: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
        <p:nvSpPr>
          <p:cNvPr id="10271" name="AutoShape 26"/>
          <p:cNvSpPr>
            <a:spLocks noChangeArrowheads="1"/>
          </p:cNvSpPr>
          <p:nvPr/>
        </p:nvSpPr>
        <p:spPr bwMode="auto">
          <a:xfrm>
            <a:off x="508000" y="1052513"/>
            <a:ext cx="92075" cy="152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00B0F0"/>
          </a:solidFill>
          <a:ln w="9525">
            <a:solidFill>
              <a:srgbClr val="000000"/>
            </a:solidFill>
            <a:miter lim="800000"/>
            <a:headEnd/>
            <a:tailEnd/>
          </a:ln>
        </p:spPr>
        <p:txBody>
          <a:bodyPr/>
          <a:lstStyle/>
          <a:p>
            <a:endParaRPr lang="zh-TW" altLang="en-US"/>
          </a:p>
        </p:txBody>
      </p:sp>
      <p:sp>
        <p:nvSpPr>
          <p:cNvPr id="10272" name="Oval 25"/>
          <p:cNvSpPr>
            <a:spLocks noChangeAspect="1" noChangeArrowheads="1"/>
          </p:cNvSpPr>
          <p:nvPr/>
        </p:nvSpPr>
        <p:spPr bwMode="auto">
          <a:xfrm>
            <a:off x="508000" y="1412875"/>
            <a:ext cx="85725" cy="80963"/>
          </a:xfrm>
          <a:prstGeom prst="ellipse">
            <a:avLst/>
          </a:prstGeom>
          <a:solidFill>
            <a:srgbClr val="00B0F0"/>
          </a:solidFill>
          <a:ln w="9525">
            <a:solidFill>
              <a:srgbClr val="000000"/>
            </a:solidFill>
            <a:round/>
            <a:headEnd/>
            <a:tailEnd/>
          </a:ln>
        </p:spPr>
        <p:txBody>
          <a:bodyPr/>
          <a:lstStyle/>
          <a:p>
            <a:endParaRPr lang="zh-TW" altLang="en-US"/>
          </a:p>
        </p:txBody>
      </p:sp>
      <p:sp>
        <p:nvSpPr>
          <p:cNvPr id="16" name="AutoShape 24"/>
          <p:cNvSpPr>
            <a:spLocks noChangeAspect="1" noChangeArrowheads="1"/>
          </p:cNvSpPr>
          <p:nvPr/>
        </p:nvSpPr>
        <p:spPr bwMode="auto">
          <a:xfrm>
            <a:off x="508000" y="1628775"/>
            <a:ext cx="107950" cy="153988"/>
          </a:xfrm>
          <a:prstGeom prst="star5">
            <a:avLst/>
          </a:prstGeom>
          <a:solidFill>
            <a:srgbClr val="00B0F0"/>
          </a:solidFill>
          <a:ln w="9525">
            <a:solidFill>
              <a:srgbClr val="000000"/>
            </a:solidFill>
            <a:miter lim="800000"/>
            <a:headEnd/>
            <a:tailEnd/>
          </a:ln>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a:pPr>
            <a:endParaRPr lang="zh-TW" altLang="en-US"/>
          </a:p>
        </p:txBody>
      </p:sp>
      <p:graphicFrame>
        <p:nvGraphicFramePr>
          <p:cNvPr id="22" name="表格 21"/>
          <p:cNvGraphicFramePr>
            <a:graphicFrameLocks noGrp="1"/>
          </p:cNvGraphicFramePr>
          <p:nvPr/>
        </p:nvGraphicFramePr>
        <p:xfrm>
          <a:off x="584200" y="2636838"/>
          <a:ext cx="2049992" cy="1077838"/>
        </p:xfrm>
        <a:graphic>
          <a:graphicData uri="http://schemas.openxmlformats.org/drawingml/2006/table">
            <a:tbl>
              <a:tblPr/>
              <a:tblGrid>
                <a:gridCol w="2049992"/>
              </a:tblGrid>
              <a:tr h="288032">
                <a:tc>
                  <a:txBody>
                    <a:bodyPr/>
                    <a:lstStyle/>
                    <a:p>
                      <a:pPr algn="l" fontAlgn="ctr"/>
                      <a:r>
                        <a:rPr lang="en-US" sz="1000" b="0" i="0" u="none" strike="noStrike" dirty="0">
                          <a:solidFill>
                            <a:srgbClr val="000000"/>
                          </a:solidFill>
                          <a:latin typeface="Times New Roman" pitchFamily="18" charset="0"/>
                          <a:cs typeface="Times New Roman" pitchFamily="18" charset="0"/>
                        </a:rPr>
                        <a:t>  Topography height distribution：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88032">
                <a:tc>
                  <a:txBody>
                    <a:bodyPr/>
                    <a:lstStyle/>
                    <a:p>
                      <a:pPr algn="l" fontAlgn="ctr">
                        <a:lnSpc>
                          <a:spcPts val="1600"/>
                        </a:lnSpc>
                      </a:pPr>
                      <a:r>
                        <a:rPr lang="en-US" sz="1000" b="0" i="0" u="none" strike="noStrike" dirty="0">
                          <a:solidFill>
                            <a:srgbClr val="000000"/>
                          </a:solidFill>
                          <a:latin typeface="Times New Roman" pitchFamily="18" charset="0"/>
                          <a:cs typeface="Times New Roman" pitchFamily="18" charset="0"/>
                        </a:rPr>
                        <a:t>                 </a:t>
                      </a:r>
                      <a:r>
                        <a:rPr lang="en-US" sz="1000" b="0" i="0" u="none" strike="noStrike" dirty="0" smtClean="0">
                          <a:solidFill>
                            <a:srgbClr val="000000"/>
                          </a:solidFill>
                          <a:latin typeface="Times New Roman" pitchFamily="18" charset="0"/>
                          <a:cs typeface="Times New Roman" pitchFamily="18" charset="0"/>
                        </a:rPr>
                        <a:t> &gt; </a:t>
                      </a:r>
                      <a:r>
                        <a:rPr lang="en-US" sz="1000" b="0" i="0" u="none" strike="noStrike" dirty="0">
                          <a:solidFill>
                            <a:srgbClr val="000000"/>
                          </a:solidFill>
                          <a:latin typeface="Times New Roman" pitchFamily="18" charset="0"/>
                          <a:cs typeface="Times New Roman" pitchFamily="18" charset="0"/>
                        </a:rPr>
                        <a:t>1,000 m (31.5%)</a:t>
                      </a:r>
                      <a:endParaRPr lang="en-US" sz="1200" b="0" i="0" u="none" strike="noStrike" dirty="0">
                        <a:solidFill>
                          <a:srgbClr val="000000"/>
                        </a:solidFill>
                        <a:latin typeface="Times New Roman" pitchFamily="18" charset="0"/>
                        <a:cs typeface="Times New Roman" pitchFamily="18"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3742">
                <a:tc>
                  <a:txBody>
                    <a:bodyPr/>
                    <a:lstStyle/>
                    <a:p>
                      <a:pPr algn="l" fontAlgn="ctr">
                        <a:lnSpc>
                          <a:spcPts val="1600"/>
                        </a:lnSpc>
                      </a:pPr>
                      <a:r>
                        <a:rPr lang="en-US" sz="1000" b="0" i="0" u="none" strike="noStrike" dirty="0">
                          <a:solidFill>
                            <a:srgbClr val="000000"/>
                          </a:solidFill>
                          <a:latin typeface="Times New Roman" pitchFamily="18" charset="0"/>
                          <a:cs typeface="Times New Roman" pitchFamily="18" charset="0"/>
                        </a:rPr>
                        <a:t>                  </a:t>
                      </a:r>
                      <a:r>
                        <a:rPr lang="en-US" sz="1000" b="0" i="0" u="none" strike="noStrike" dirty="0" smtClean="0">
                          <a:solidFill>
                            <a:srgbClr val="000000"/>
                          </a:solidFill>
                          <a:latin typeface="Times New Roman" pitchFamily="18" charset="0"/>
                          <a:cs typeface="Times New Roman" pitchFamily="18" charset="0"/>
                        </a:rPr>
                        <a:t>   </a:t>
                      </a:r>
                      <a:r>
                        <a:rPr lang="en-US" sz="1000" b="0" i="0" u="none" strike="noStrike" dirty="0">
                          <a:solidFill>
                            <a:srgbClr val="000000"/>
                          </a:solidFill>
                          <a:latin typeface="Times New Roman" pitchFamily="18" charset="0"/>
                          <a:cs typeface="Times New Roman" pitchFamily="18" charset="0"/>
                        </a:rPr>
                        <a:t>100 - 1,000 m (31.3%)</a:t>
                      </a:r>
                      <a:endParaRPr lang="en-US" sz="1200" b="0" i="0" u="none" strike="noStrike" dirty="0">
                        <a:solidFill>
                          <a:srgbClr val="000000"/>
                        </a:solidFill>
                        <a:latin typeface="Times New Roman" pitchFamily="18" charset="0"/>
                        <a:cs typeface="Times New Roman" pitchFamily="18"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88032">
                <a:tc>
                  <a:txBody>
                    <a:bodyPr/>
                    <a:lstStyle/>
                    <a:p>
                      <a:pPr algn="l" fontAlgn="ctr">
                        <a:lnSpc>
                          <a:spcPts val="1800"/>
                        </a:lnSpc>
                      </a:pPr>
                      <a:r>
                        <a:rPr lang="en-US" sz="1000" b="0" i="0" u="none" strike="noStrike" dirty="0">
                          <a:solidFill>
                            <a:srgbClr val="000000"/>
                          </a:solidFill>
                          <a:latin typeface="Times New Roman" pitchFamily="18" charset="0"/>
                          <a:cs typeface="Times New Roman" pitchFamily="18" charset="0"/>
                        </a:rPr>
                        <a:t>                 </a:t>
                      </a:r>
                      <a:r>
                        <a:rPr lang="en-US" sz="1000" b="0" i="0" u="none" strike="noStrike" dirty="0" smtClean="0">
                          <a:solidFill>
                            <a:srgbClr val="000000"/>
                          </a:solidFill>
                          <a:latin typeface="Times New Roman" pitchFamily="18" charset="0"/>
                          <a:cs typeface="Times New Roman" pitchFamily="18" charset="0"/>
                        </a:rPr>
                        <a:t> &lt; </a:t>
                      </a:r>
                      <a:r>
                        <a:rPr lang="en-US" sz="1000" b="0" i="0" u="none" strike="noStrike" dirty="0">
                          <a:solidFill>
                            <a:srgbClr val="000000"/>
                          </a:solidFill>
                          <a:latin typeface="Times New Roman" pitchFamily="18" charset="0"/>
                          <a:cs typeface="Times New Roman" pitchFamily="18" charset="0"/>
                        </a:rPr>
                        <a:t>100 m (37.2%)</a:t>
                      </a:r>
                      <a:endParaRPr lang="en-US" sz="1200" b="0" i="0" u="none" strike="noStrike" dirty="0">
                        <a:solidFill>
                          <a:srgbClr val="000000"/>
                        </a:solidFill>
                        <a:latin typeface="Times New Roman" pitchFamily="18" charset="0"/>
                        <a:cs typeface="Times New Roman" pitchFamily="18"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pic>
        <p:nvPicPr>
          <p:cNvPr id="10286" name="Picture 100"/>
          <p:cNvPicPr>
            <a:picLocks noChangeAspect="1" noChangeArrowheads="1"/>
          </p:cNvPicPr>
          <p:nvPr/>
        </p:nvPicPr>
        <p:blipFill>
          <a:blip r:embed="rId4" cstate="print"/>
          <a:srcRect/>
          <a:stretch>
            <a:fillRect/>
          </a:stretch>
        </p:blipFill>
        <p:spPr bwMode="auto">
          <a:xfrm>
            <a:off x="661988" y="2997200"/>
            <a:ext cx="433387" cy="152400"/>
          </a:xfrm>
          <a:prstGeom prst="rect">
            <a:avLst/>
          </a:prstGeom>
          <a:noFill/>
          <a:ln w="9525">
            <a:noFill/>
            <a:miter lim="800000"/>
            <a:headEnd/>
            <a:tailEnd/>
          </a:ln>
        </p:spPr>
      </p:pic>
      <p:pic>
        <p:nvPicPr>
          <p:cNvPr id="10287" name="Picture 102"/>
          <p:cNvPicPr>
            <a:picLocks noChangeAspect="1" noChangeArrowheads="1"/>
          </p:cNvPicPr>
          <p:nvPr/>
        </p:nvPicPr>
        <p:blipFill>
          <a:blip r:embed="rId5" cstate="print"/>
          <a:srcRect/>
          <a:stretch>
            <a:fillRect/>
          </a:stretch>
        </p:blipFill>
        <p:spPr bwMode="auto">
          <a:xfrm>
            <a:off x="661988" y="3284538"/>
            <a:ext cx="433387" cy="144462"/>
          </a:xfrm>
          <a:prstGeom prst="rect">
            <a:avLst/>
          </a:prstGeom>
          <a:noFill/>
          <a:ln w="9525">
            <a:noFill/>
            <a:miter lim="800000"/>
            <a:headEnd/>
            <a:tailEnd/>
          </a:ln>
        </p:spPr>
      </p:pic>
      <p:pic>
        <p:nvPicPr>
          <p:cNvPr id="10288" name="Picture 104"/>
          <p:cNvPicPr>
            <a:picLocks noChangeAspect="1" noChangeArrowheads="1"/>
          </p:cNvPicPr>
          <p:nvPr/>
        </p:nvPicPr>
        <p:blipFill>
          <a:blip r:embed="rId6" cstate="print"/>
          <a:srcRect/>
          <a:stretch>
            <a:fillRect/>
          </a:stretch>
        </p:blipFill>
        <p:spPr bwMode="auto">
          <a:xfrm>
            <a:off x="661988" y="3500438"/>
            <a:ext cx="474662" cy="161925"/>
          </a:xfrm>
          <a:prstGeom prst="rect">
            <a:avLst/>
          </a:prstGeom>
          <a:noFill/>
          <a:ln w="9525">
            <a:noFill/>
            <a:miter lim="800000"/>
            <a:headEnd/>
            <a:tailEnd/>
          </a:ln>
        </p:spPr>
      </p:pic>
      <p:graphicFrame>
        <p:nvGraphicFramePr>
          <p:cNvPr id="26" name="表格 25"/>
          <p:cNvGraphicFramePr>
            <a:graphicFrameLocks noGrp="1"/>
          </p:cNvGraphicFramePr>
          <p:nvPr/>
        </p:nvGraphicFramePr>
        <p:xfrm>
          <a:off x="819150" y="5013325"/>
          <a:ext cx="1742767" cy="1466850"/>
        </p:xfrm>
        <a:graphic>
          <a:graphicData uri="http://schemas.openxmlformats.org/drawingml/2006/table">
            <a:tbl>
              <a:tblPr/>
              <a:tblGrid>
                <a:gridCol w="1742767"/>
              </a:tblGrid>
              <a:tr h="266700">
                <a:tc>
                  <a:txBody>
                    <a:bodyPr/>
                    <a:lstStyle/>
                    <a:p>
                      <a:pPr algn="l" fontAlgn="ctr"/>
                      <a:r>
                        <a:rPr lang="en-US" sz="1000" b="0" i="0" u="none" strike="noStrike" dirty="0">
                          <a:solidFill>
                            <a:srgbClr val="000000"/>
                          </a:solidFill>
                          <a:latin typeface="Times New Roman" pitchFamily="18" charset="0"/>
                          <a:cs typeface="Times New Roman" pitchFamily="18" charset="0"/>
                        </a:rPr>
                        <a:t>  Annual rainfall distribution：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57175">
                <a:tc>
                  <a:txBody>
                    <a:bodyPr/>
                    <a:lstStyle/>
                    <a:p>
                      <a:pPr algn="l" fontAlgn="ctr"/>
                      <a:r>
                        <a:rPr lang="en-US" sz="1000" b="0" i="0" u="none" strike="noStrike" dirty="0">
                          <a:solidFill>
                            <a:srgbClr val="000000"/>
                          </a:solidFill>
                          <a:latin typeface="Times New Roman" pitchFamily="18" charset="0"/>
                          <a:cs typeface="Times New Roman" pitchFamily="18" charset="0"/>
                        </a:rPr>
                        <a:t>                &gt; 4,000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38125">
                <a:tc>
                  <a:txBody>
                    <a:bodyPr/>
                    <a:lstStyle/>
                    <a:p>
                      <a:pPr algn="l" fontAlgn="ctr"/>
                      <a:r>
                        <a:rPr lang="en-US" sz="1000" b="0" i="0" u="none" strike="noStrike" dirty="0">
                          <a:solidFill>
                            <a:srgbClr val="000000"/>
                          </a:solidFill>
                          <a:latin typeface="Times New Roman" pitchFamily="18" charset="0"/>
                          <a:cs typeface="Times New Roman" pitchFamily="18" charset="0"/>
                        </a:rPr>
                        <a:t>                  3,000 - 4,000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28600">
                <a:tc>
                  <a:txBody>
                    <a:bodyPr/>
                    <a:lstStyle/>
                    <a:p>
                      <a:pPr algn="l" fontAlgn="ctr"/>
                      <a:r>
                        <a:rPr lang="en-US" sz="1000" b="0" i="0" u="none" strike="noStrike" dirty="0">
                          <a:solidFill>
                            <a:srgbClr val="000000"/>
                          </a:solidFill>
                          <a:latin typeface="Times New Roman" pitchFamily="18" charset="0"/>
                          <a:cs typeface="Times New Roman" pitchFamily="18" charset="0"/>
                        </a:rPr>
                        <a:t>                  2,000 - 3,000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38125">
                <a:tc>
                  <a:txBody>
                    <a:bodyPr/>
                    <a:lstStyle/>
                    <a:p>
                      <a:pPr algn="l" fontAlgn="ctr"/>
                      <a:r>
                        <a:rPr lang="en-US" sz="1000" b="0" i="0" u="none" strike="noStrike" dirty="0">
                          <a:solidFill>
                            <a:srgbClr val="000000"/>
                          </a:solidFill>
                          <a:latin typeface="Times New Roman" pitchFamily="18" charset="0"/>
                          <a:cs typeface="Times New Roman" pitchFamily="18" charset="0"/>
                        </a:rPr>
                        <a:t>                  1,500 - 2,000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38125">
                <a:tc>
                  <a:txBody>
                    <a:bodyPr/>
                    <a:lstStyle/>
                    <a:p>
                      <a:pPr algn="l" fontAlgn="ctr"/>
                      <a:r>
                        <a:rPr lang="en-US" sz="1000" b="0" i="0" u="none" strike="noStrike" dirty="0">
                          <a:solidFill>
                            <a:srgbClr val="000000"/>
                          </a:solidFill>
                          <a:latin typeface="Times New Roman" pitchFamily="18" charset="0"/>
                          <a:cs typeface="Times New Roman" pitchFamily="18" charset="0"/>
                        </a:rPr>
                        <a:t>                  0 - 1,500 mm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pic>
        <p:nvPicPr>
          <p:cNvPr id="10305" name="Picture 22"/>
          <p:cNvPicPr>
            <a:picLocks noChangeAspect="1" noChangeArrowheads="1"/>
          </p:cNvPicPr>
          <p:nvPr/>
        </p:nvPicPr>
        <p:blipFill>
          <a:blip r:embed="rId7" cstate="print"/>
          <a:srcRect/>
          <a:stretch>
            <a:fillRect/>
          </a:stretch>
        </p:blipFill>
        <p:spPr bwMode="auto">
          <a:xfrm>
            <a:off x="895350" y="5373688"/>
            <a:ext cx="423863" cy="85725"/>
          </a:xfrm>
          <a:prstGeom prst="rect">
            <a:avLst/>
          </a:prstGeom>
          <a:noFill/>
          <a:ln w="9525">
            <a:noFill/>
            <a:miter lim="800000"/>
            <a:headEnd/>
            <a:tailEnd/>
          </a:ln>
        </p:spPr>
      </p:pic>
      <p:pic>
        <p:nvPicPr>
          <p:cNvPr id="10306" name="Picture 23"/>
          <p:cNvPicPr>
            <a:picLocks noChangeAspect="1" noChangeArrowheads="1"/>
          </p:cNvPicPr>
          <p:nvPr/>
        </p:nvPicPr>
        <p:blipFill>
          <a:blip r:embed="rId8" cstate="print"/>
          <a:srcRect/>
          <a:stretch>
            <a:fillRect/>
          </a:stretch>
        </p:blipFill>
        <p:spPr bwMode="auto">
          <a:xfrm>
            <a:off x="895350" y="5661025"/>
            <a:ext cx="465138" cy="71438"/>
          </a:xfrm>
          <a:prstGeom prst="rect">
            <a:avLst/>
          </a:prstGeom>
          <a:noFill/>
          <a:ln w="9525">
            <a:noFill/>
            <a:miter lim="800000"/>
            <a:headEnd/>
            <a:tailEnd/>
          </a:ln>
        </p:spPr>
      </p:pic>
      <p:pic>
        <p:nvPicPr>
          <p:cNvPr id="10307" name="Picture 24"/>
          <p:cNvPicPr>
            <a:picLocks noChangeAspect="1" noChangeArrowheads="1"/>
          </p:cNvPicPr>
          <p:nvPr/>
        </p:nvPicPr>
        <p:blipFill>
          <a:blip r:embed="rId9" cstate="print"/>
          <a:srcRect/>
          <a:stretch>
            <a:fillRect/>
          </a:stretch>
        </p:blipFill>
        <p:spPr bwMode="auto">
          <a:xfrm>
            <a:off x="895350" y="5876925"/>
            <a:ext cx="444500" cy="66675"/>
          </a:xfrm>
          <a:prstGeom prst="rect">
            <a:avLst/>
          </a:prstGeom>
          <a:noFill/>
          <a:ln w="9525">
            <a:noFill/>
            <a:miter lim="800000"/>
            <a:headEnd/>
            <a:tailEnd/>
          </a:ln>
        </p:spPr>
      </p:pic>
      <p:pic>
        <p:nvPicPr>
          <p:cNvPr id="10308" name="Picture 25"/>
          <p:cNvPicPr>
            <a:picLocks noChangeAspect="1" noChangeArrowheads="1"/>
          </p:cNvPicPr>
          <p:nvPr/>
        </p:nvPicPr>
        <p:blipFill>
          <a:blip r:embed="rId10" cstate="print"/>
          <a:srcRect/>
          <a:stretch>
            <a:fillRect/>
          </a:stretch>
        </p:blipFill>
        <p:spPr bwMode="auto">
          <a:xfrm>
            <a:off x="895350" y="6092825"/>
            <a:ext cx="454025" cy="85725"/>
          </a:xfrm>
          <a:prstGeom prst="rect">
            <a:avLst/>
          </a:prstGeom>
          <a:noFill/>
          <a:ln w="9525">
            <a:noFill/>
            <a:miter lim="800000"/>
            <a:headEnd/>
            <a:tailEnd/>
          </a:ln>
        </p:spPr>
      </p:pic>
      <p:pic>
        <p:nvPicPr>
          <p:cNvPr id="10309" name="Picture 26"/>
          <p:cNvPicPr>
            <a:picLocks noChangeAspect="1" noChangeArrowheads="1"/>
          </p:cNvPicPr>
          <p:nvPr/>
        </p:nvPicPr>
        <p:blipFill>
          <a:blip r:embed="rId11" cstate="print"/>
          <a:srcRect/>
          <a:stretch>
            <a:fillRect/>
          </a:stretch>
        </p:blipFill>
        <p:spPr bwMode="auto">
          <a:xfrm>
            <a:off x="895350" y="6308725"/>
            <a:ext cx="454025" cy="10477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字方塊 7"/>
          <p:cNvSpPr txBox="1">
            <a:spLocks noChangeArrowheads="1"/>
          </p:cNvSpPr>
          <p:nvPr/>
        </p:nvSpPr>
        <p:spPr bwMode="auto">
          <a:xfrm>
            <a:off x="381000" y="404813"/>
            <a:ext cx="5214938" cy="523875"/>
          </a:xfrm>
          <a:prstGeom prst="rect">
            <a:avLst/>
          </a:prstGeom>
          <a:noFill/>
          <a:ln w="9525">
            <a:noFill/>
            <a:miter lim="800000"/>
            <a:headEnd/>
            <a:tailEnd/>
          </a:ln>
        </p:spPr>
        <p:txBody>
          <a:bodyPr>
            <a:spAutoFit/>
          </a:bodyPr>
          <a:lstStyle/>
          <a:p>
            <a:r>
              <a:rPr lang="en-US" altLang="zh-TW" sz="2800">
                <a:latin typeface="Times New Roman" pitchFamily="18" charset="0"/>
                <a:ea typeface="標楷體" pitchFamily="65" charset="-120"/>
              </a:rPr>
              <a:t>4.</a:t>
            </a:r>
            <a:r>
              <a:rPr lang="zh-TW" altLang="en-US" sz="2800">
                <a:latin typeface="Times New Roman" pitchFamily="18" charset="0"/>
                <a:ea typeface="標楷體" pitchFamily="65" charset="-120"/>
              </a:rPr>
              <a:t> </a:t>
            </a:r>
            <a:r>
              <a:rPr lang="en-US" altLang="zh-TW" sz="2800">
                <a:latin typeface="Times New Roman" pitchFamily="18" charset="0"/>
                <a:ea typeface="標楷體" pitchFamily="65" charset="-120"/>
              </a:rPr>
              <a:t>Biomass Power</a:t>
            </a:r>
            <a:r>
              <a:rPr lang="zh-TW" altLang="en-US" sz="2800">
                <a:latin typeface="Times New Roman" pitchFamily="18" charset="0"/>
                <a:ea typeface="標楷體" pitchFamily="65" charset="-120"/>
              </a:rPr>
              <a:t> </a:t>
            </a:r>
            <a:r>
              <a:rPr lang="en-US" altLang="zh-TW" sz="2800">
                <a:latin typeface="Times New Roman" pitchFamily="18" charset="0"/>
                <a:ea typeface="標楷體" pitchFamily="65" charset="-120"/>
              </a:rPr>
              <a:t>Reserve</a:t>
            </a:r>
          </a:p>
        </p:txBody>
      </p:sp>
      <p:sp>
        <p:nvSpPr>
          <p:cNvPr id="11267" name="Rectangle 14"/>
          <p:cNvSpPr>
            <a:spLocks noChangeArrowheads="1"/>
          </p:cNvSpPr>
          <p:nvPr/>
        </p:nvSpPr>
        <p:spPr bwMode="auto">
          <a:xfrm>
            <a:off x="3335338" y="1617663"/>
            <a:ext cx="184150" cy="369887"/>
          </a:xfrm>
          <a:prstGeom prst="rect">
            <a:avLst/>
          </a:prstGeom>
          <a:noFill/>
          <a:ln w="9525">
            <a:noFill/>
            <a:miter lim="800000"/>
            <a:headEnd/>
            <a:tailEnd/>
          </a:ln>
        </p:spPr>
        <p:txBody>
          <a:bodyPr wrap="none" anchor="ctr">
            <a:spAutoFit/>
          </a:bodyPr>
          <a:lstStyle/>
          <a:p>
            <a:endParaRPr lang="zh-TW" altLang="en-US"/>
          </a:p>
        </p:txBody>
      </p:sp>
      <p:sp>
        <p:nvSpPr>
          <p:cNvPr id="11268" name="Rectangle 18"/>
          <p:cNvSpPr>
            <a:spLocks noChangeArrowheads="1"/>
          </p:cNvSpPr>
          <p:nvPr/>
        </p:nvSpPr>
        <p:spPr bwMode="auto">
          <a:xfrm>
            <a:off x="3335338" y="1617663"/>
            <a:ext cx="184150" cy="369887"/>
          </a:xfrm>
          <a:prstGeom prst="rect">
            <a:avLst/>
          </a:prstGeom>
          <a:noFill/>
          <a:ln w="9525">
            <a:noFill/>
            <a:miter lim="800000"/>
            <a:headEnd/>
            <a:tailEnd/>
          </a:ln>
        </p:spPr>
        <p:txBody>
          <a:bodyPr wrap="none" anchor="ctr">
            <a:spAutoFit/>
          </a:bodyPr>
          <a:lstStyle/>
          <a:p>
            <a:endParaRPr lang="zh-TW" altLang="en-US"/>
          </a:p>
        </p:txBody>
      </p:sp>
      <p:pic>
        <p:nvPicPr>
          <p:cNvPr id="11269" name="Picture 433"/>
          <p:cNvPicPr>
            <a:picLocks noChangeAspect="1" noChangeArrowheads="1"/>
          </p:cNvPicPr>
          <p:nvPr/>
        </p:nvPicPr>
        <p:blipFill>
          <a:blip r:embed="rId2" cstate="print"/>
          <a:srcRect/>
          <a:stretch>
            <a:fillRect/>
          </a:stretch>
        </p:blipFill>
        <p:spPr bwMode="auto">
          <a:xfrm>
            <a:off x="436563" y="1143000"/>
            <a:ext cx="4198937" cy="5240338"/>
          </a:xfrm>
          <a:prstGeom prst="rect">
            <a:avLst/>
          </a:prstGeom>
          <a:noFill/>
          <a:ln w="9525">
            <a:noFill/>
            <a:miter lim="800000"/>
            <a:headEnd/>
            <a:tailEnd/>
          </a:ln>
        </p:spPr>
      </p:pic>
      <p:sp>
        <p:nvSpPr>
          <p:cNvPr id="11270" name="頁尾版面配置區 3"/>
          <p:cNvSpPr>
            <a:spLocks noGrp="1"/>
          </p:cNvSpPr>
          <p:nvPr>
            <p:ph type="ftr" sz="quarter" idx="4294967295"/>
          </p:nvPr>
        </p:nvSpPr>
        <p:spPr bwMode="auto">
          <a:xfrm>
            <a:off x="9498013" y="6492875"/>
            <a:ext cx="407987" cy="365125"/>
          </a:xfrm>
          <a:prstGeom prst="rect">
            <a:avLst/>
          </a:prstGeom>
          <a:noFill/>
          <a:ln>
            <a:miter lim="800000"/>
            <a:headEnd/>
            <a:tailEnd/>
          </a:ln>
        </p:spPr>
        <p:txBody>
          <a:bodyPr/>
          <a:lstStyle/>
          <a:p>
            <a:r>
              <a:rPr lang="en-US" altLang="zh-TW"/>
              <a:t>7</a:t>
            </a:r>
            <a:endParaRPr lang="zh-TW" altLang="en-US"/>
          </a:p>
        </p:txBody>
      </p:sp>
      <p:graphicFrame>
        <p:nvGraphicFramePr>
          <p:cNvPr id="18" name="表格 17"/>
          <p:cNvGraphicFramePr>
            <a:graphicFrameLocks noGrp="1"/>
          </p:cNvGraphicFramePr>
          <p:nvPr/>
        </p:nvGraphicFramePr>
        <p:xfrm>
          <a:off x="4738688" y="2786063"/>
          <a:ext cx="4572032" cy="3590923"/>
        </p:xfrm>
        <a:graphic>
          <a:graphicData uri="http://schemas.openxmlformats.org/drawingml/2006/table">
            <a:tbl>
              <a:tblPr/>
              <a:tblGrid>
                <a:gridCol w="450939"/>
                <a:gridCol w="2034833"/>
                <a:gridCol w="2086260"/>
              </a:tblGrid>
              <a:tr h="414677">
                <a:tc>
                  <a:txBody>
                    <a:bodyPr/>
                    <a:lstStyle/>
                    <a:p>
                      <a:pPr algn="l" fontAlgn="ctr"/>
                      <a:r>
                        <a:rPr lang="zh-TW" altLang="en-US" sz="1000" b="0" i="0" u="none" strike="noStrike" dirty="0">
                          <a:latin typeface="Calibri"/>
                        </a:rPr>
                        <a:t>　</a:t>
                      </a:r>
                      <a:endParaRPr lang="zh-TW" altLang="en-US" sz="1200" b="0" i="0" u="none" strike="noStrike" dirty="0">
                        <a:latin typeface="新細明體"/>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Times New Roman"/>
                        </a:rPr>
                        <a:t>Garbage incinerators</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a:latin typeface="Times New Roman"/>
                        </a:rPr>
                        <a:t>26 plants (21,900 ton/day)</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8186">
                <a:tc>
                  <a:txBody>
                    <a:bodyPr/>
                    <a:lstStyle/>
                    <a:p>
                      <a:pPr algn="l" fontAlgn="ctr"/>
                      <a:r>
                        <a:rPr lang="zh-TW" altLang="en-US" sz="1000" b="0" i="0" u="none" strike="noStrike">
                          <a:latin typeface="Calibri"/>
                        </a:rPr>
                        <a:t>　</a:t>
                      </a:r>
                      <a:endParaRPr lang="zh-TW" altLang="en-US" sz="1200" b="0" i="0" u="none" strike="noStrike">
                        <a:latin typeface="新細明體"/>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a:latin typeface="Times New Roman"/>
                        </a:rPr>
                        <a:t>Agricultural waste planting energy crop</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a:latin typeface="Times New Roman"/>
                        </a:rPr>
                        <a:t>Potential : 0.90 kWh/p/d</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2312">
                <a:tc>
                  <a:txBody>
                    <a:bodyPr/>
                    <a:lstStyle/>
                    <a:p>
                      <a:pPr algn="l" fontAlgn="ctr"/>
                      <a:r>
                        <a:rPr lang="zh-TW" altLang="en-US" sz="1000" b="0" i="0" u="none" strike="noStrike">
                          <a:latin typeface="Calibri"/>
                        </a:rPr>
                        <a:t>　</a:t>
                      </a:r>
                      <a:endParaRPr lang="zh-TW" altLang="en-US" sz="1200" b="0" i="0" u="none" strike="noStrike">
                        <a:latin typeface="新細明體"/>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latin typeface="Times New Roman"/>
                        </a:rPr>
                        <a:t>Common agricultural land</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l" fontAlgn="ctr"/>
                      <a:r>
                        <a:rPr lang="en-US" sz="1400" b="0" i="0" u="none" strike="noStrike" dirty="0">
                          <a:latin typeface="Times New Roman"/>
                        </a:rPr>
                        <a:t>Agriculture-Forest Waste:6,340,000 ton/year</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3500">
                <a:tc>
                  <a:txBody>
                    <a:bodyPr/>
                    <a:lstStyle/>
                    <a:p>
                      <a:pPr algn="l" fontAlgn="ctr"/>
                      <a:r>
                        <a:rPr lang="zh-TW" altLang="en-US" sz="1000" b="0" i="0" u="none" strike="noStrike">
                          <a:latin typeface="Calibri"/>
                        </a:rPr>
                        <a:t>　</a:t>
                      </a:r>
                      <a:endParaRPr lang="zh-TW" altLang="en-US" sz="1200" b="0" i="0" u="none" strike="noStrike">
                        <a:latin typeface="新細明體"/>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Times New Roman"/>
                        </a:rPr>
                        <a:t>Coniferous forest (1)</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441146">
                <a:tc>
                  <a:txBody>
                    <a:bodyPr/>
                    <a:lstStyle/>
                    <a:p>
                      <a:pPr algn="l" fontAlgn="ctr"/>
                      <a:r>
                        <a:rPr lang="zh-TW" altLang="en-US" sz="1000" b="0" i="0" u="none" strike="noStrike">
                          <a:latin typeface="Calibri"/>
                        </a:rPr>
                        <a:t>　</a:t>
                      </a:r>
                      <a:endParaRPr lang="zh-TW" altLang="en-US" sz="1200" b="0" i="0" u="none" strike="noStrike">
                        <a:latin typeface="新細明體"/>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Times New Roman"/>
                        </a:rPr>
                        <a:t>Coniferous forest (2)</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502905">
                <a:tc>
                  <a:txBody>
                    <a:bodyPr/>
                    <a:lstStyle/>
                    <a:p>
                      <a:pPr algn="l" fontAlgn="ctr"/>
                      <a:r>
                        <a:rPr lang="zh-TW" altLang="en-US" sz="1000" b="0" i="0" u="none" strike="noStrike">
                          <a:latin typeface="Calibri"/>
                        </a:rPr>
                        <a:t>　</a:t>
                      </a:r>
                      <a:endParaRPr lang="zh-TW" altLang="en-US" sz="1200" b="0" i="0" u="none" strike="noStrike">
                        <a:latin typeface="新細明體"/>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Times New Roman"/>
                        </a:rPr>
                        <a:t>Broad-leaved forest</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r h="538197">
                <a:tc>
                  <a:txBody>
                    <a:bodyPr/>
                    <a:lstStyle/>
                    <a:p>
                      <a:pPr algn="l" fontAlgn="ctr"/>
                      <a:r>
                        <a:rPr lang="zh-TW" altLang="en-US" sz="1000" b="0" i="0" u="none" strike="noStrike" dirty="0">
                          <a:latin typeface="Calibri"/>
                        </a:rPr>
                        <a:t>　</a:t>
                      </a:r>
                      <a:endParaRPr lang="zh-TW" altLang="en-US" sz="1200" b="0" i="0" u="none" strike="noStrike" dirty="0">
                        <a:latin typeface="新細明體"/>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latin typeface="Times New Roman"/>
                        </a:rPr>
                        <a:t>Grassland</a:t>
                      </a:r>
                    </a:p>
                  </a:txBody>
                  <a:tcPr marL="154781"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TW" altLang="en-US"/>
                    </a:p>
                  </a:txBody>
                  <a:tcPr/>
                </a:tc>
              </a:tr>
            </a:tbl>
          </a:graphicData>
        </a:graphic>
      </p:graphicFrame>
      <p:sp>
        <p:nvSpPr>
          <p:cNvPr id="11301" name="Oval 7"/>
          <p:cNvSpPr>
            <a:spLocks noChangeArrowheads="1"/>
          </p:cNvSpPr>
          <p:nvPr/>
        </p:nvSpPr>
        <p:spPr bwMode="auto">
          <a:xfrm flipH="1">
            <a:off x="4875213" y="2928938"/>
            <a:ext cx="165100" cy="142875"/>
          </a:xfrm>
          <a:prstGeom prst="ellipse">
            <a:avLst/>
          </a:prstGeom>
          <a:solidFill>
            <a:srgbClr val="E36C0A"/>
          </a:solidFill>
          <a:ln w="9525">
            <a:solidFill>
              <a:srgbClr val="000000"/>
            </a:solidFill>
            <a:round/>
            <a:headEnd/>
            <a:tailEnd/>
          </a:ln>
        </p:spPr>
        <p:txBody>
          <a:bodyPr/>
          <a:lstStyle/>
          <a:p>
            <a:endParaRPr lang="zh-TW" altLang="en-US"/>
          </a:p>
        </p:txBody>
      </p:sp>
      <p:pic>
        <p:nvPicPr>
          <p:cNvPr id="11302" name="Picture 22"/>
          <p:cNvPicPr>
            <a:picLocks noChangeAspect="1" noChangeArrowheads="1"/>
          </p:cNvPicPr>
          <p:nvPr/>
        </p:nvPicPr>
        <p:blipFill>
          <a:blip r:embed="rId3" cstate="print"/>
          <a:srcRect/>
          <a:stretch>
            <a:fillRect/>
          </a:stretch>
        </p:blipFill>
        <p:spPr bwMode="auto">
          <a:xfrm>
            <a:off x="4840288" y="3519488"/>
            <a:ext cx="268287" cy="123825"/>
          </a:xfrm>
          <a:prstGeom prst="rect">
            <a:avLst/>
          </a:prstGeom>
          <a:noFill/>
          <a:ln w="9525">
            <a:noFill/>
            <a:miter lim="800000"/>
            <a:headEnd/>
            <a:tailEnd/>
          </a:ln>
        </p:spPr>
      </p:pic>
      <p:pic>
        <p:nvPicPr>
          <p:cNvPr id="11303" name="Picture 21"/>
          <p:cNvPicPr>
            <a:picLocks noChangeAspect="1" noChangeArrowheads="1"/>
          </p:cNvPicPr>
          <p:nvPr/>
        </p:nvPicPr>
        <p:blipFill>
          <a:blip r:embed="rId4" cstate="print"/>
          <a:srcRect/>
          <a:stretch>
            <a:fillRect/>
          </a:stretch>
        </p:blipFill>
        <p:spPr bwMode="auto">
          <a:xfrm>
            <a:off x="4795838" y="4143375"/>
            <a:ext cx="320675" cy="114300"/>
          </a:xfrm>
          <a:prstGeom prst="rect">
            <a:avLst/>
          </a:prstGeom>
          <a:noFill/>
          <a:ln w="9525">
            <a:noFill/>
            <a:miter lim="800000"/>
            <a:headEnd/>
            <a:tailEnd/>
          </a:ln>
        </p:spPr>
      </p:pic>
      <p:pic>
        <p:nvPicPr>
          <p:cNvPr id="11304" name="Picture 20"/>
          <p:cNvPicPr>
            <a:picLocks noChangeAspect="1" noChangeArrowheads="1"/>
          </p:cNvPicPr>
          <p:nvPr/>
        </p:nvPicPr>
        <p:blipFill>
          <a:blip r:embed="rId5" cstate="print"/>
          <a:srcRect/>
          <a:stretch>
            <a:fillRect/>
          </a:stretch>
        </p:blipFill>
        <p:spPr bwMode="auto">
          <a:xfrm>
            <a:off x="4875213" y="4643438"/>
            <a:ext cx="144462" cy="114300"/>
          </a:xfrm>
          <a:prstGeom prst="rect">
            <a:avLst/>
          </a:prstGeom>
          <a:noFill/>
          <a:ln w="9525">
            <a:noFill/>
            <a:miter lim="800000"/>
            <a:headEnd/>
            <a:tailEnd/>
          </a:ln>
        </p:spPr>
      </p:pic>
      <p:pic>
        <p:nvPicPr>
          <p:cNvPr id="11305" name="Picture 19"/>
          <p:cNvPicPr>
            <a:picLocks noChangeAspect="1" noChangeArrowheads="1"/>
          </p:cNvPicPr>
          <p:nvPr/>
        </p:nvPicPr>
        <p:blipFill>
          <a:blip r:embed="rId6" cstate="print"/>
          <a:srcRect/>
          <a:stretch>
            <a:fillRect/>
          </a:stretch>
        </p:blipFill>
        <p:spPr bwMode="auto">
          <a:xfrm>
            <a:off x="4875213" y="5072063"/>
            <a:ext cx="196850" cy="133350"/>
          </a:xfrm>
          <a:prstGeom prst="rect">
            <a:avLst/>
          </a:prstGeom>
          <a:noFill/>
          <a:ln w="9525">
            <a:noFill/>
            <a:miter lim="800000"/>
            <a:headEnd/>
            <a:tailEnd/>
          </a:ln>
        </p:spPr>
      </p:pic>
      <p:pic>
        <p:nvPicPr>
          <p:cNvPr id="11306" name="Picture 18"/>
          <p:cNvPicPr>
            <a:picLocks noChangeAspect="1" noChangeArrowheads="1"/>
          </p:cNvPicPr>
          <p:nvPr/>
        </p:nvPicPr>
        <p:blipFill>
          <a:blip r:embed="rId7" cstate="print"/>
          <a:srcRect/>
          <a:stretch>
            <a:fillRect/>
          </a:stretch>
        </p:blipFill>
        <p:spPr bwMode="auto">
          <a:xfrm>
            <a:off x="4875213" y="5572125"/>
            <a:ext cx="206375" cy="142875"/>
          </a:xfrm>
          <a:prstGeom prst="rect">
            <a:avLst/>
          </a:prstGeom>
          <a:noFill/>
          <a:ln w="9525">
            <a:noFill/>
            <a:miter lim="800000"/>
            <a:headEnd/>
            <a:tailEnd/>
          </a:ln>
        </p:spPr>
      </p:pic>
      <p:pic>
        <p:nvPicPr>
          <p:cNvPr id="11307" name="Picture 17"/>
          <p:cNvPicPr>
            <a:picLocks noChangeAspect="1" noChangeArrowheads="1"/>
          </p:cNvPicPr>
          <p:nvPr/>
        </p:nvPicPr>
        <p:blipFill>
          <a:blip r:embed="rId8" cstate="print"/>
          <a:srcRect/>
          <a:stretch>
            <a:fillRect/>
          </a:stretch>
        </p:blipFill>
        <p:spPr bwMode="auto">
          <a:xfrm>
            <a:off x="4875213" y="6072188"/>
            <a:ext cx="227012" cy="123825"/>
          </a:xfrm>
          <a:prstGeom prst="rect">
            <a:avLst/>
          </a:prstGeom>
          <a:noFill/>
          <a:ln w="9525">
            <a:noFill/>
            <a:miter lim="800000"/>
            <a:headEnd/>
            <a:tailEnd/>
          </a:ln>
        </p:spPr>
      </p:pic>
      <p:pic>
        <p:nvPicPr>
          <p:cNvPr id="11308" name="Picture 47" descr="http://www.sciencedaily.com/images/2010/03/100319115640.jpg"/>
          <p:cNvPicPr>
            <a:picLocks noChangeAspect="1" noChangeArrowheads="1"/>
          </p:cNvPicPr>
          <p:nvPr/>
        </p:nvPicPr>
        <p:blipFill>
          <a:blip r:embed="rId9" cstate="print"/>
          <a:srcRect/>
          <a:stretch>
            <a:fillRect/>
          </a:stretch>
        </p:blipFill>
        <p:spPr bwMode="auto">
          <a:xfrm>
            <a:off x="5500688" y="1143000"/>
            <a:ext cx="3095625" cy="157162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頁尾版面配置區 1"/>
          <p:cNvSpPr>
            <a:spLocks noGrp="1"/>
          </p:cNvSpPr>
          <p:nvPr>
            <p:ph type="ftr" sz="quarter" idx="11"/>
          </p:nvPr>
        </p:nvSpPr>
        <p:spPr bwMode="auto">
          <a:xfrm>
            <a:off x="9442450" y="6492875"/>
            <a:ext cx="463550" cy="365125"/>
          </a:xfrm>
          <a:noFill/>
          <a:ln>
            <a:miter lim="800000"/>
            <a:headEnd/>
            <a:tailEnd/>
          </a:ln>
        </p:spPr>
        <p:txBody>
          <a:bodyPr vert="horz" wrap="square" lIns="91440" tIns="45720" rIns="91440" bIns="45720" numCol="1" anchor="t" anchorCtr="0" compatLnSpc="1">
            <a:prstTxWarp prst="textNoShape">
              <a:avLst/>
            </a:prstTxWarp>
          </a:bodyPr>
          <a:lstStyle/>
          <a:p>
            <a:r>
              <a:rPr lang="en-US" altLang="zh-TW" smtClean="0"/>
              <a:t>8</a:t>
            </a:r>
            <a:endParaRPr lang="zh-TW" altLang="en-US" smtClean="0"/>
          </a:p>
        </p:txBody>
      </p:sp>
      <p:sp>
        <p:nvSpPr>
          <p:cNvPr id="12291" name="矩形 3"/>
          <p:cNvSpPr>
            <a:spLocks noChangeArrowheads="1"/>
          </p:cNvSpPr>
          <p:nvPr/>
        </p:nvSpPr>
        <p:spPr bwMode="auto">
          <a:xfrm>
            <a:off x="2809875" y="273050"/>
            <a:ext cx="4219575" cy="584200"/>
          </a:xfrm>
          <a:prstGeom prst="rect">
            <a:avLst/>
          </a:prstGeom>
          <a:noFill/>
          <a:ln w="9525">
            <a:noFill/>
            <a:miter lim="800000"/>
            <a:headEnd/>
            <a:tailEnd/>
          </a:ln>
        </p:spPr>
        <p:txBody>
          <a:bodyPr wrap="none">
            <a:spAutoFit/>
          </a:bodyPr>
          <a:lstStyle/>
          <a:p>
            <a:r>
              <a:rPr kumimoji="0" lang="en-US" altLang="zh-TW" sz="3200">
                <a:latin typeface="Times New Roman" pitchFamily="18" charset="0"/>
                <a:ea typeface="標楷體" pitchFamily="65" charset="-120"/>
              </a:rPr>
              <a:t>5.</a:t>
            </a:r>
            <a:r>
              <a:rPr kumimoji="0" lang="zh-TW" altLang="en-US" sz="3200">
                <a:latin typeface="Times New Roman" pitchFamily="18" charset="0"/>
                <a:ea typeface="標楷體" pitchFamily="65" charset="-120"/>
              </a:rPr>
              <a:t> </a:t>
            </a:r>
            <a:r>
              <a:rPr kumimoji="0" lang="en-US" altLang="zh-TW" sz="3200">
                <a:latin typeface="Times New Roman" pitchFamily="18" charset="0"/>
                <a:ea typeface="標楷體" pitchFamily="65" charset="-120"/>
              </a:rPr>
              <a:t>Wave Energy Reserve</a:t>
            </a:r>
          </a:p>
        </p:txBody>
      </p:sp>
      <p:sp>
        <p:nvSpPr>
          <p:cNvPr id="12292" name="Rectangle 42"/>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TW" altLang="en-US"/>
          </a:p>
        </p:txBody>
      </p:sp>
      <p:sp>
        <p:nvSpPr>
          <p:cNvPr id="12293" name="Rectangle 44"/>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TW" altLang="en-US"/>
          </a:p>
        </p:txBody>
      </p:sp>
      <p:sp>
        <p:nvSpPr>
          <p:cNvPr id="12294" name="Rectangle 85"/>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TW" altLang="en-US"/>
          </a:p>
        </p:txBody>
      </p:sp>
      <p:pic>
        <p:nvPicPr>
          <p:cNvPr id="12295" name="Picture 11"/>
          <p:cNvPicPr>
            <a:picLocks noChangeAspect="1" noChangeArrowheads="1"/>
          </p:cNvPicPr>
          <p:nvPr/>
        </p:nvPicPr>
        <p:blipFill>
          <a:blip r:embed="rId2" cstate="print"/>
          <a:srcRect/>
          <a:stretch>
            <a:fillRect/>
          </a:stretch>
        </p:blipFill>
        <p:spPr bwMode="auto">
          <a:xfrm>
            <a:off x="465138" y="1214438"/>
            <a:ext cx="5048250" cy="5383212"/>
          </a:xfrm>
          <a:prstGeom prst="rect">
            <a:avLst/>
          </a:prstGeom>
          <a:noFill/>
          <a:ln w="9525">
            <a:noFill/>
            <a:miter lim="800000"/>
            <a:headEnd/>
            <a:tailEnd/>
          </a:ln>
        </p:spPr>
      </p:pic>
      <p:pic>
        <p:nvPicPr>
          <p:cNvPr id="12296" name="Picture 11" descr="http://graysharboroceanenergy.com/images/wave_e32.jpg"/>
          <p:cNvPicPr>
            <a:picLocks noChangeAspect="1" noChangeArrowheads="1"/>
          </p:cNvPicPr>
          <p:nvPr/>
        </p:nvPicPr>
        <p:blipFill>
          <a:blip r:embed="rId3" cstate="print"/>
          <a:srcRect/>
          <a:stretch>
            <a:fillRect/>
          </a:stretch>
        </p:blipFill>
        <p:spPr bwMode="auto">
          <a:xfrm>
            <a:off x="6096000" y="1214438"/>
            <a:ext cx="3143250" cy="1928812"/>
          </a:xfrm>
          <a:prstGeom prst="rect">
            <a:avLst/>
          </a:prstGeom>
          <a:noFill/>
          <a:ln w="9525">
            <a:noFill/>
            <a:miter lim="800000"/>
            <a:headEnd/>
            <a:tailEnd/>
          </a:ln>
        </p:spPr>
      </p:pic>
      <p:graphicFrame>
        <p:nvGraphicFramePr>
          <p:cNvPr id="9" name="表格 8"/>
          <p:cNvGraphicFramePr>
            <a:graphicFrameLocks noGrp="1"/>
          </p:cNvGraphicFramePr>
          <p:nvPr/>
        </p:nvGraphicFramePr>
        <p:xfrm>
          <a:off x="6086475" y="3214688"/>
          <a:ext cx="3153414" cy="3326850"/>
        </p:xfrm>
        <a:graphic>
          <a:graphicData uri="http://schemas.openxmlformats.org/drawingml/2006/table">
            <a:tbl>
              <a:tblPr/>
              <a:tblGrid>
                <a:gridCol w="700759"/>
                <a:gridCol w="525569"/>
                <a:gridCol w="642362"/>
                <a:gridCol w="525569"/>
                <a:gridCol w="759155"/>
              </a:tblGrid>
              <a:tr h="592086">
                <a:tc>
                  <a:txBody>
                    <a:bodyPr/>
                    <a:lstStyle/>
                    <a:p>
                      <a:pPr algn="r">
                        <a:spcAft>
                          <a:spcPts val="0"/>
                        </a:spcAft>
                      </a:pPr>
                      <a:endParaRPr lang="en-US" sz="1300" kern="0" dirty="0">
                        <a:solidFill>
                          <a:srgbClr val="00000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300" kern="0" dirty="0">
                          <a:solidFill>
                            <a:srgbClr val="000000"/>
                          </a:solidFill>
                          <a:latin typeface="Times New Roman"/>
                          <a:ea typeface="新細明體"/>
                          <a:cs typeface="Times New Roman"/>
                        </a:rPr>
                        <a:t>Power</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FF0000"/>
                          </a:solidFill>
                          <a:latin typeface="Times New Roman"/>
                          <a:ea typeface="新細明體"/>
                          <a:cs typeface="Times New Roman"/>
                        </a:rPr>
                        <a:t>Power Generation</a:t>
                      </a:r>
                      <a:endParaRPr lang="zh-TW" sz="1300" b="1" kern="100" dirty="0">
                        <a:solidFill>
                          <a:srgbClr val="FF000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smtClean="0">
                          <a:solidFill>
                            <a:srgbClr val="000000"/>
                          </a:solidFill>
                          <a:latin typeface="Times New Roman"/>
                          <a:ea typeface="新細明體"/>
                          <a:cs typeface="Times New Roman"/>
                        </a:rPr>
                        <a:t>Coast </a:t>
                      </a:r>
                      <a:r>
                        <a:rPr lang="en-US" sz="1300" kern="0" dirty="0">
                          <a:solidFill>
                            <a:srgbClr val="000000"/>
                          </a:solidFill>
                          <a:latin typeface="Times New Roman"/>
                          <a:ea typeface="新細明體"/>
                          <a:cs typeface="Times New Roman"/>
                        </a:rPr>
                        <a:t>Length</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0070C0"/>
                          </a:solidFill>
                          <a:latin typeface="Times New Roman"/>
                          <a:ea typeface="新細明體"/>
                          <a:cs typeface="Times New Roman"/>
                        </a:rPr>
                        <a:t>Energy Density</a:t>
                      </a:r>
                      <a:endParaRPr lang="zh-TW" sz="1300" b="1" kern="100" dirty="0">
                        <a:solidFill>
                          <a:srgbClr val="0070C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782">
                <a:tc>
                  <a:txBody>
                    <a:bodyPr/>
                    <a:lstStyle/>
                    <a:p>
                      <a:pPr algn="r">
                        <a:spcAft>
                          <a:spcPts val="0"/>
                        </a:spcAft>
                      </a:pPr>
                      <a:endParaRPr lang="en-US" sz="1300" kern="0" dirty="0">
                        <a:solidFill>
                          <a:srgbClr val="00000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(GW)</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FF0000"/>
                          </a:solidFill>
                          <a:latin typeface="Times New Roman"/>
                          <a:ea typeface="新細明體"/>
                          <a:cs typeface="Times New Roman"/>
                        </a:rPr>
                        <a:t>kWh/p/d</a:t>
                      </a:r>
                      <a:endParaRPr lang="zh-TW" sz="1300" b="1" kern="100" dirty="0">
                        <a:solidFill>
                          <a:srgbClr val="FF000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(km)</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smtClean="0">
                          <a:solidFill>
                            <a:srgbClr val="0070C0"/>
                          </a:solidFill>
                          <a:latin typeface="Times New Roman"/>
                          <a:ea typeface="新細明體"/>
                          <a:cs typeface="Times New Roman"/>
                        </a:rPr>
                        <a:t>(</a:t>
                      </a:r>
                      <a:r>
                        <a:rPr lang="en-US" sz="1300" b="1" kern="0" dirty="0">
                          <a:solidFill>
                            <a:srgbClr val="0070C0"/>
                          </a:solidFill>
                          <a:latin typeface="Times New Roman"/>
                          <a:ea typeface="新細明體"/>
                          <a:cs typeface="Times New Roman"/>
                        </a:rPr>
                        <a:t>GWh/km/y)</a:t>
                      </a:r>
                      <a:endParaRPr lang="zh-TW" sz="1300" b="1" kern="100" dirty="0">
                        <a:solidFill>
                          <a:srgbClr val="0070C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782">
                <a:tc>
                  <a:txBody>
                    <a:bodyPr/>
                    <a:lstStyle/>
                    <a:p>
                      <a:pPr>
                        <a:spcAft>
                          <a:spcPts val="0"/>
                        </a:spcAft>
                      </a:pPr>
                      <a:r>
                        <a:rPr lang="en-US" sz="1300" kern="0" dirty="0">
                          <a:solidFill>
                            <a:srgbClr val="000000"/>
                          </a:solidFill>
                          <a:latin typeface="Times New Roman"/>
                          <a:ea typeface="新細明體"/>
                          <a:cs typeface="Times New Roman"/>
                        </a:rPr>
                        <a:t>  Eastern </a:t>
                      </a:r>
                      <a:endParaRPr lang="en-US" sz="1300" kern="0" dirty="0" smtClean="0">
                        <a:solidFill>
                          <a:srgbClr val="000000"/>
                        </a:solidFill>
                        <a:latin typeface="Times New Roman"/>
                        <a:ea typeface="新細明體"/>
                        <a:cs typeface="Times New Roman"/>
                      </a:endParaRPr>
                    </a:p>
                    <a:p>
                      <a:pPr>
                        <a:spcAft>
                          <a:spcPts val="0"/>
                        </a:spcAft>
                      </a:pPr>
                      <a:r>
                        <a:rPr lang="en-US" sz="1300" kern="0" dirty="0" smtClean="0">
                          <a:solidFill>
                            <a:srgbClr val="000000"/>
                          </a:solidFill>
                          <a:latin typeface="Times New Roman"/>
                          <a:ea typeface="新細明體"/>
                          <a:cs typeface="Times New Roman"/>
                        </a:rPr>
                        <a:t> Sea </a:t>
                      </a:r>
                      <a:r>
                        <a:rPr lang="en-US" sz="1300" kern="0" dirty="0">
                          <a:solidFill>
                            <a:srgbClr val="000000"/>
                          </a:solidFill>
                          <a:latin typeface="Times New Roman"/>
                          <a:ea typeface="新細明體"/>
                          <a:cs typeface="Times New Roman"/>
                        </a:rPr>
                        <a:t>Area</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2.50</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FF0000"/>
                          </a:solidFill>
                          <a:latin typeface="Times New Roman"/>
                          <a:ea typeface="新細明體"/>
                          <a:cs typeface="Times New Roman"/>
                        </a:rPr>
                        <a:t>1.33</a:t>
                      </a:r>
                      <a:endParaRPr lang="zh-TW" sz="1300" b="1" kern="100" dirty="0">
                        <a:solidFill>
                          <a:srgbClr val="FF000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380</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0070C0"/>
                          </a:solidFill>
                          <a:latin typeface="Times New Roman"/>
                          <a:ea typeface="新細明體"/>
                          <a:cs typeface="Times New Roman"/>
                        </a:rPr>
                        <a:t>29.38</a:t>
                      </a:r>
                      <a:endParaRPr lang="zh-TW" sz="1300" b="1" kern="100" dirty="0">
                        <a:solidFill>
                          <a:srgbClr val="0070C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608">
                <a:tc>
                  <a:txBody>
                    <a:bodyPr/>
                    <a:lstStyle/>
                    <a:p>
                      <a:pPr>
                        <a:spcAft>
                          <a:spcPts val="0"/>
                        </a:spcAft>
                      </a:pPr>
                      <a:r>
                        <a:rPr lang="en-US" sz="1300" kern="0" dirty="0">
                          <a:solidFill>
                            <a:srgbClr val="000000"/>
                          </a:solidFill>
                          <a:latin typeface="Times New Roman"/>
                          <a:ea typeface="新細明體"/>
                          <a:cs typeface="Times New Roman"/>
                        </a:rPr>
                        <a:t>  </a:t>
                      </a:r>
                      <a:r>
                        <a:rPr lang="en-US" sz="1300" kern="0" dirty="0" smtClean="0">
                          <a:solidFill>
                            <a:srgbClr val="000000"/>
                          </a:solidFill>
                          <a:latin typeface="Times New Roman"/>
                          <a:ea typeface="新細明體"/>
                          <a:cs typeface="Times New Roman"/>
                        </a:rPr>
                        <a:t>Western</a:t>
                      </a:r>
                    </a:p>
                    <a:p>
                      <a:pPr>
                        <a:spcAft>
                          <a:spcPts val="0"/>
                        </a:spcAft>
                      </a:pPr>
                      <a:r>
                        <a:rPr lang="en-US" sz="1300" kern="0" dirty="0" smtClean="0">
                          <a:solidFill>
                            <a:srgbClr val="000000"/>
                          </a:solidFill>
                          <a:latin typeface="Times New Roman"/>
                          <a:ea typeface="新細明體"/>
                          <a:cs typeface="Times New Roman"/>
                        </a:rPr>
                        <a:t> Sea </a:t>
                      </a:r>
                      <a:r>
                        <a:rPr lang="en-US" sz="1300" kern="0" dirty="0">
                          <a:solidFill>
                            <a:srgbClr val="000000"/>
                          </a:solidFill>
                          <a:latin typeface="Times New Roman"/>
                          <a:ea typeface="新細明體"/>
                          <a:cs typeface="Times New Roman"/>
                        </a:rPr>
                        <a:t>Area</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1.28</a:t>
                      </a:r>
                      <a:endParaRPr lang="zh-TW" sz="1300" kern="10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FF0000"/>
                          </a:solidFill>
                          <a:latin typeface="Times New Roman"/>
                          <a:ea typeface="新細明體"/>
                          <a:cs typeface="Times New Roman"/>
                        </a:rPr>
                        <a:t>0.68</a:t>
                      </a:r>
                      <a:endParaRPr lang="zh-TW" sz="1300" b="1" kern="100" dirty="0">
                        <a:solidFill>
                          <a:srgbClr val="FF000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460</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0070C0"/>
                          </a:solidFill>
                          <a:latin typeface="Times New Roman"/>
                          <a:ea typeface="新細明體"/>
                          <a:cs typeface="Times New Roman"/>
                        </a:rPr>
                        <a:t>12.41</a:t>
                      </a:r>
                      <a:endParaRPr lang="zh-TW" sz="1300" b="1" kern="100" dirty="0">
                        <a:solidFill>
                          <a:srgbClr val="0070C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9022">
                <a:tc>
                  <a:txBody>
                    <a:bodyPr/>
                    <a:lstStyle/>
                    <a:p>
                      <a:pPr>
                        <a:spcAft>
                          <a:spcPts val="0"/>
                        </a:spcAft>
                      </a:pPr>
                      <a:r>
                        <a:rPr lang="en-US" sz="1300" kern="0" dirty="0">
                          <a:solidFill>
                            <a:srgbClr val="000000"/>
                          </a:solidFill>
                          <a:latin typeface="Times New Roman"/>
                          <a:ea typeface="新細明體"/>
                          <a:cs typeface="Times New Roman"/>
                        </a:rPr>
                        <a:t>  </a:t>
                      </a:r>
                      <a:r>
                        <a:rPr lang="en-US" sz="1300" kern="0" dirty="0" smtClean="0">
                          <a:solidFill>
                            <a:srgbClr val="000000"/>
                          </a:solidFill>
                          <a:latin typeface="Times New Roman"/>
                          <a:ea typeface="新細明體"/>
                          <a:cs typeface="Times New Roman"/>
                        </a:rPr>
                        <a:t>Northern</a:t>
                      </a:r>
                    </a:p>
                    <a:p>
                      <a:pPr>
                        <a:spcAft>
                          <a:spcPts val="0"/>
                        </a:spcAft>
                      </a:pPr>
                      <a:r>
                        <a:rPr lang="en-US" sz="1300" kern="0" dirty="0" smtClean="0">
                          <a:solidFill>
                            <a:srgbClr val="000000"/>
                          </a:solidFill>
                          <a:latin typeface="Times New Roman"/>
                          <a:ea typeface="新細明體"/>
                          <a:cs typeface="Times New Roman"/>
                        </a:rPr>
                        <a:t> </a:t>
                      </a:r>
                      <a:r>
                        <a:rPr lang="en-US" sz="1300" kern="0" dirty="0">
                          <a:solidFill>
                            <a:srgbClr val="000000"/>
                          </a:solidFill>
                          <a:latin typeface="Times New Roman"/>
                          <a:ea typeface="新細明體"/>
                          <a:cs typeface="Times New Roman"/>
                        </a:rPr>
                        <a:t>Sea Area</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0.40</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FF0000"/>
                          </a:solidFill>
                          <a:latin typeface="Times New Roman"/>
                          <a:ea typeface="新細明體"/>
                          <a:cs typeface="Times New Roman"/>
                        </a:rPr>
                        <a:t>0.21</a:t>
                      </a:r>
                      <a:endParaRPr lang="zh-TW" sz="1300" b="1" kern="100" dirty="0">
                        <a:solidFill>
                          <a:srgbClr val="FF000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85</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0070C0"/>
                          </a:solidFill>
                          <a:latin typeface="Times New Roman"/>
                          <a:ea typeface="新細明體"/>
                          <a:cs typeface="Times New Roman"/>
                        </a:rPr>
                        <a:t>20.74</a:t>
                      </a:r>
                      <a:endParaRPr lang="zh-TW" sz="1300" b="1" kern="100" dirty="0">
                        <a:solidFill>
                          <a:srgbClr val="0070C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608">
                <a:tc>
                  <a:txBody>
                    <a:bodyPr/>
                    <a:lstStyle/>
                    <a:p>
                      <a:pPr>
                        <a:spcAft>
                          <a:spcPts val="0"/>
                        </a:spcAft>
                      </a:pPr>
                      <a:r>
                        <a:rPr lang="en-US" sz="1300" kern="0" dirty="0">
                          <a:solidFill>
                            <a:srgbClr val="000000"/>
                          </a:solidFill>
                          <a:latin typeface="Times New Roman"/>
                          <a:ea typeface="新細明體"/>
                          <a:cs typeface="Times New Roman"/>
                        </a:rPr>
                        <a:t>  </a:t>
                      </a:r>
                      <a:r>
                        <a:rPr lang="en-US" sz="1300" kern="0" dirty="0" smtClean="0">
                          <a:solidFill>
                            <a:srgbClr val="000000"/>
                          </a:solidFill>
                          <a:latin typeface="Times New Roman"/>
                          <a:ea typeface="新細明體"/>
                          <a:cs typeface="Times New Roman"/>
                        </a:rPr>
                        <a:t>Penghu</a:t>
                      </a:r>
                    </a:p>
                    <a:p>
                      <a:pPr>
                        <a:spcAft>
                          <a:spcPts val="0"/>
                        </a:spcAft>
                      </a:pPr>
                      <a:r>
                        <a:rPr lang="en-US" sz="1300" kern="0" dirty="0" smtClean="0">
                          <a:solidFill>
                            <a:srgbClr val="000000"/>
                          </a:solidFill>
                          <a:latin typeface="Times New Roman"/>
                          <a:ea typeface="新細明體"/>
                          <a:cs typeface="Times New Roman"/>
                        </a:rPr>
                        <a:t> </a:t>
                      </a:r>
                      <a:r>
                        <a:rPr lang="en-US" sz="1300" kern="0" dirty="0">
                          <a:solidFill>
                            <a:srgbClr val="000000"/>
                          </a:solidFill>
                          <a:latin typeface="Times New Roman"/>
                          <a:ea typeface="新細明體"/>
                          <a:cs typeface="Times New Roman"/>
                        </a:rPr>
                        <a:t>Sea Area</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4.02</a:t>
                      </a:r>
                      <a:endParaRPr lang="zh-TW" sz="1300" kern="10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FF0000"/>
                          </a:solidFill>
                          <a:latin typeface="Times New Roman"/>
                          <a:ea typeface="新細明體"/>
                          <a:cs typeface="Times New Roman"/>
                        </a:rPr>
                        <a:t>2.13</a:t>
                      </a:r>
                      <a:endParaRPr lang="zh-TW" sz="1300" b="1" kern="100" dirty="0">
                        <a:solidFill>
                          <a:srgbClr val="FF000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320</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0070C0"/>
                          </a:solidFill>
                          <a:latin typeface="Times New Roman"/>
                          <a:ea typeface="新細明體"/>
                          <a:cs typeface="Times New Roman"/>
                        </a:rPr>
                        <a:t>55.88</a:t>
                      </a:r>
                      <a:endParaRPr lang="zh-TW" sz="1300" b="1" kern="100" dirty="0">
                        <a:solidFill>
                          <a:srgbClr val="0070C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4434">
                <a:tc>
                  <a:txBody>
                    <a:bodyPr/>
                    <a:lstStyle/>
                    <a:p>
                      <a:pPr>
                        <a:spcAft>
                          <a:spcPts val="0"/>
                        </a:spcAft>
                      </a:pPr>
                      <a:r>
                        <a:rPr lang="en-US" sz="1300" kern="0" dirty="0">
                          <a:solidFill>
                            <a:srgbClr val="000000"/>
                          </a:solidFill>
                          <a:latin typeface="Times New Roman"/>
                          <a:ea typeface="新細明體"/>
                          <a:cs typeface="Times New Roman"/>
                        </a:rPr>
                        <a:t>  Total</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8.20</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FF0000"/>
                          </a:solidFill>
                          <a:latin typeface="Times New Roman"/>
                          <a:ea typeface="新細明體"/>
                          <a:cs typeface="Times New Roman"/>
                        </a:rPr>
                        <a:t>4.35</a:t>
                      </a:r>
                      <a:endParaRPr lang="zh-TW" sz="1300" b="1" kern="100" dirty="0">
                        <a:solidFill>
                          <a:srgbClr val="FF000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kern="0" dirty="0">
                          <a:solidFill>
                            <a:srgbClr val="000000"/>
                          </a:solidFill>
                          <a:latin typeface="Times New Roman"/>
                          <a:ea typeface="新細明體"/>
                          <a:cs typeface="Times New Roman"/>
                        </a:rPr>
                        <a:t>1,245</a:t>
                      </a:r>
                      <a:endParaRPr lang="zh-TW" sz="1300" kern="100" dirty="0">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300" b="1" kern="0" dirty="0">
                          <a:solidFill>
                            <a:srgbClr val="0070C0"/>
                          </a:solidFill>
                          <a:latin typeface="Times New Roman"/>
                          <a:ea typeface="新細明體"/>
                          <a:cs typeface="Times New Roman"/>
                        </a:rPr>
                        <a:t>29.33</a:t>
                      </a:r>
                      <a:endParaRPr lang="zh-TW" sz="1300" b="1" kern="100" dirty="0">
                        <a:solidFill>
                          <a:srgbClr val="0070C0"/>
                        </a:solidFill>
                        <a:latin typeface="Times New Roman"/>
                        <a:ea typeface="新細明體"/>
                        <a:cs typeface="Times New Roman"/>
                      </a:endParaRPr>
                    </a:p>
                  </a:txBody>
                  <a:tcPr marL="19050" marR="190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txBox="1">
            <a:spLocks noGrp="1"/>
          </p:cNvSpPr>
          <p:nvPr/>
        </p:nvSpPr>
        <p:spPr>
          <a:xfrm>
            <a:off x="3384550" y="6778625"/>
            <a:ext cx="3136900" cy="365125"/>
          </a:xfrm>
          <a:prstGeom prst="rect">
            <a:avLst/>
          </a:prstGeom>
          <a:noFill/>
        </p:spPr>
        <p:txBody>
          <a:bodyPr anchor="ctr"/>
          <a:lstStyle/>
          <a:p>
            <a:pPr fontAlgn="auto">
              <a:spcBef>
                <a:spcPts val="0"/>
              </a:spcBef>
              <a:spcAft>
                <a:spcPts val="0"/>
              </a:spcAft>
              <a:defRPr/>
            </a:pPr>
            <a:endParaRPr kumimoji="0" lang="zh-TW" altLang="en-US" sz="1200" dirty="0">
              <a:solidFill>
                <a:schemeClr val="tx1">
                  <a:tint val="75000"/>
                </a:schemeClr>
              </a:solidFill>
              <a:latin typeface="+mn-lt"/>
              <a:ea typeface="+mn-ea"/>
            </a:endParaRPr>
          </a:p>
        </p:txBody>
      </p:sp>
      <p:sp>
        <p:nvSpPr>
          <p:cNvPr id="13315" name="Rectangle 6"/>
          <p:cNvSpPr>
            <a:spLocks noChangeArrowheads="1"/>
          </p:cNvSpPr>
          <p:nvPr/>
        </p:nvSpPr>
        <p:spPr bwMode="auto">
          <a:xfrm>
            <a:off x="0" y="0"/>
            <a:ext cx="184150" cy="369888"/>
          </a:xfrm>
          <a:prstGeom prst="rect">
            <a:avLst/>
          </a:prstGeom>
          <a:noFill/>
          <a:ln w="9525">
            <a:noFill/>
            <a:miter lim="800000"/>
            <a:headEnd/>
            <a:tailEnd/>
          </a:ln>
        </p:spPr>
        <p:txBody>
          <a:bodyPr wrap="none" anchor="ctr">
            <a:spAutoFit/>
          </a:bodyPr>
          <a:lstStyle/>
          <a:p>
            <a:endParaRPr lang="zh-TW" altLang="en-US"/>
          </a:p>
        </p:txBody>
      </p:sp>
      <p:sp>
        <p:nvSpPr>
          <p:cNvPr id="13316" name="Rectangle 7"/>
          <p:cNvSpPr>
            <a:spLocks noChangeArrowheads="1"/>
          </p:cNvSpPr>
          <p:nvPr/>
        </p:nvSpPr>
        <p:spPr bwMode="auto">
          <a:xfrm>
            <a:off x="0" y="387350"/>
            <a:ext cx="184150" cy="369888"/>
          </a:xfrm>
          <a:prstGeom prst="rect">
            <a:avLst/>
          </a:prstGeom>
          <a:noFill/>
          <a:ln w="9525">
            <a:noFill/>
            <a:miter lim="800000"/>
            <a:headEnd/>
            <a:tailEnd/>
          </a:ln>
        </p:spPr>
        <p:txBody>
          <a:bodyPr wrap="none" anchor="ctr">
            <a:spAutoFit/>
          </a:bodyPr>
          <a:lstStyle/>
          <a:p>
            <a:endParaRPr lang="zh-TW" altLang="en-US"/>
          </a:p>
        </p:txBody>
      </p:sp>
      <p:sp>
        <p:nvSpPr>
          <p:cNvPr id="13317" name="頁尾版面配置區 3"/>
          <p:cNvSpPr>
            <a:spLocks noGrp="1"/>
          </p:cNvSpPr>
          <p:nvPr>
            <p:ph type="ftr" sz="quarter" idx="11"/>
          </p:nvPr>
        </p:nvSpPr>
        <p:spPr bwMode="auto">
          <a:xfrm>
            <a:off x="9323388" y="6492875"/>
            <a:ext cx="582612" cy="365125"/>
          </a:xfrm>
          <a:noFill/>
          <a:ln>
            <a:miter lim="800000"/>
            <a:headEnd/>
            <a:tailEnd/>
          </a:ln>
        </p:spPr>
        <p:txBody>
          <a:bodyPr vert="horz" wrap="square" lIns="91440" tIns="45720" rIns="91440" bIns="45720" numCol="1" anchor="t" anchorCtr="0" compatLnSpc="1">
            <a:prstTxWarp prst="textNoShape">
              <a:avLst/>
            </a:prstTxWarp>
          </a:bodyPr>
          <a:lstStyle/>
          <a:p>
            <a:r>
              <a:rPr lang="en-US" altLang="zh-TW" smtClean="0"/>
              <a:t>9</a:t>
            </a:r>
            <a:endParaRPr lang="zh-TW" altLang="en-US" smtClean="0"/>
          </a:p>
        </p:txBody>
      </p:sp>
      <p:sp>
        <p:nvSpPr>
          <p:cNvPr id="13318" name="矩形 3"/>
          <p:cNvSpPr>
            <a:spLocks noChangeArrowheads="1"/>
          </p:cNvSpPr>
          <p:nvPr/>
        </p:nvSpPr>
        <p:spPr bwMode="auto">
          <a:xfrm>
            <a:off x="2738438" y="273050"/>
            <a:ext cx="4144962" cy="584200"/>
          </a:xfrm>
          <a:prstGeom prst="rect">
            <a:avLst/>
          </a:prstGeom>
          <a:noFill/>
          <a:ln w="9525">
            <a:noFill/>
            <a:miter lim="800000"/>
            <a:headEnd/>
            <a:tailEnd/>
          </a:ln>
        </p:spPr>
        <p:txBody>
          <a:bodyPr wrap="none">
            <a:spAutoFit/>
          </a:bodyPr>
          <a:lstStyle/>
          <a:p>
            <a:r>
              <a:rPr kumimoji="0" lang="en-US" altLang="zh-TW" sz="3200">
                <a:latin typeface="Times New Roman" pitchFamily="18" charset="0"/>
                <a:ea typeface="標楷體" pitchFamily="65" charset="-120"/>
                <a:cs typeface="Times New Roman" pitchFamily="18" charset="0"/>
              </a:rPr>
              <a:t>6.</a:t>
            </a:r>
            <a:r>
              <a:rPr kumimoji="0" lang="zh-TW" altLang="en-US" sz="3200">
                <a:latin typeface="Times New Roman" pitchFamily="18" charset="0"/>
                <a:ea typeface="標楷體" pitchFamily="65" charset="-120"/>
                <a:cs typeface="Times New Roman" pitchFamily="18" charset="0"/>
              </a:rPr>
              <a:t> </a:t>
            </a:r>
            <a:r>
              <a:rPr kumimoji="0" lang="en-US" altLang="zh-TW" sz="3200">
                <a:latin typeface="Times New Roman" pitchFamily="18" charset="0"/>
                <a:ea typeface="標楷體" pitchFamily="65" charset="-120"/>
                <a:cs typeface="Times New Roman" pitchFamily="18" charset="0"/>
              </a:rPr>
              <a:t>Tidal Energy Reserve</a:t>
            </a:r>
          </a:p>
        </p:txBody>
      </p:sp>
      <p:sp>
        <p:nvSpPr>
          <p:cNvPr id="13319" name="Rectangle 42"/>
          <p:cNvSpPr>
            <a:spLocks noChangeArrowheads="1"/>
          </p:cNvSpPr>
          <p:nvPr/>
        </p:nvSpPr>
        <p:spPr bwMode="auto">
          <a:xfrm>
            <a:off x="0" y="-214313"/>
            <a:ext cx="184150" cy="369888"/>
          </a:xfrm>
          <a:prstGeom prst="rect">
            <a:avLst/>
          </a:prstGeom>
          <a:noFill/>
          <a:ln w="9525">
            <a:noFill/>
            <a:miter lim="800000"/>
            <a:headEnd/>
            <a:tailEnd/>
          </a:ln>
        </p:spPr>
        <p:txBody>
          <a:bodyPr wrap="none" anchor="ctr">
            <a:spAutoFit/>
          </a:bodyPr>
          <a:lstStyle/>
          <a:p>
            <a:endParaRPr lang="zh-TW" altLang="en-US"/>
          </a:p>
        </p:txBody>
      </p:sp>
      <p:sp>
        <p:nvSpPr>
          <p:cNvPr id="13320" name="Rectangle 44"/>
          <p:cNvSpPr>
            <a:spLocks noChangeArrowheads="1"/>
          </p:cNvSpPr>
          <p:nvPr/>
        </p:nvSpPr>
        <p:spPr bwMode="auto">
          <a:xfrm>
            <a:off x="0" y="-214313"/>
            <a:ext cx="184150" cy="369888"/>
          </a:xfrm>
          <a:prstGeom prst="rect">
            <a:avLst/>
          </a:prstGeom>
          <a:noFill/>
          <a:ln w="9525">
            <a:noFill/>
            <a:miter lim="800000"/>
            <a:headEnd/>
            <a:tailEnd/>
          </a:ln>
        </p:spPr>
        <p:txBody>
          <a:bodyPr wrap="none" anchor="ctr">
            <a:spAutoFit/>
          </a:bodyPr>
          <a:lstStyle/>
          <a:p>
            <a:endParaRPr lang="zh-TW" altLang="en-US"/>
          </a:p>
        </p:txBody>
      </p:sp>
      <p:sp>
        <p:nvSpPr>
          <p:cNvPr id="13321" name="Rectangle 85"/>
          <p:cNvSpPr>
            <a:spLocks noChangeArrowheads="1"/>
          </p:cNvSpPr>
          <p:nvPr/>
        </p:nvSpPr>
        <p:spPr bwMode="auto">
          <a:xfrm>
            <a:off x="0" y="-214313"/>
            <a:ext cx="184150" cy="369888"/>
          </a:xfrm>
          <a:prstGeom prst="rect">
            <a:avLst/>
          </a:prstGeom>
          <a:noFill/>
          <a:ln w="9525">
            <a:noFill/>
            <a:miter lim="800000"/>
            <a:headEnd/>
            <a:tailEnd/>
          </a:ln>
        </p:spPr>
        <p:txBody>
          <a:bodyPr wrap="none" anchor="ctr">
            <a:spAutoFit/>
          </a:bodyPr>
          <a:lstStyle/>
          <a:p>
            <a:endParaRPr lang="zh-TW" altLang="en-US"/>
          </a:p>
        </p:txBody>
      </p:sp>
      <p:pic>
        <p:nvPicPr>
          <p:cNvPr id="13322" name="Picture 61"/>
          <p:cNvPicPr>
            <a:picLocks noChangeAspect="1" noChangeArrowheads="1"/>
          </p:cNvPicPr>
          <p:nvPr/>
        </p:nvPicPr>
        <p:blipFill>
          <a:blip r:embed="rId2" cstate="print"/>
          <a:srcRect/>
          <a:stretch>
            <a:fillRect/>
          </a:stretch>
        </p:blipFill>
        <p:spPr bwMode="auto">
          <a:xfrm>
            <a:off x="271463" y="1052513"/>
            <a:ext cx="5292725" cy="5581650"/>
          </a:xfrm>
          <a:prstGeom prst="rect">
            <a:avLst/>
          </a:prstGeom>
          <a:noFill/>
          <a:ln w="9525">
            <a:solidFill>
              <a:schemeClr val="bg1"/>
            </a:solidFill>
            <a:miter lim="800000"/>
            <a:headEnd/>
            <a:tailEnd/>
          </a:ln>
        </p:spPr>
      </p:pic>
      <p:graphicFrame>
        <p:nvGraphicFramePr>
          <p:cNvPr id="34" name="表格 33"/>
          <p:cNvGraphicFramePr>
            <a:graphicFrameLocks noGrp="1"/>
          </p:cNvGraphicFramePr>
          <p:nvPr/>
        </p:nvGraphicFramePr>
        <p:xfrm>
          <a:off x="5654675" y="3214688"/>
          <a:ext cx="4085824" cy="1457325"/>
        </p:xfrm>
        <a:graphic>
          <a:graphicData uri="http://schemas.openxmlformats.org/drawingml/2006/table">
            <a:tbl>
              <a:tblPr/>
              <a:tblGrid>
                <a:gridCol w="1248138"/>
                <a:gridCol w="546062"/>
                <a:gridCol w="858095"/>
                <a:gridCol w="604854"/>
                <a:gridCol w="828675"/>
              </a:tblGrid>
              <a:tr h="228600">
                <a:tc rowSpan="2">
                  <a:txBody>
                    <a:bodyPr/>
                    <a:lstStyle/>
                    <a:p>
                      <a:pPr algn="l" fontAlgn="ctr"/>
                      <a:r>
                        <a:rPr lang="zh-TW" altLang="en-US" sz="1000" b="0" i="0" u="none" strike="noStrike" dirty="0">
                          <a:solidFill>
                            <a:srgbClr val="000000"/>
                          </a:solidFill>
                          <a:latin typeface="Times New Roman"/>
                        </a:rPr>
                        <a:t>　</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latin typeface="Times New Roman"/>
                        </a:rPr>
                        <a:t>Power</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1" i="0" u="none" strike="noStrike" dirty="0">
                          <a:solidFill>
                            <a:srgbClr val="FF0000"/>
                          </a:solidFill>
                          <a:latin typeface="Times New Roman"/>
                        </a:rPr>
                        <a:t>Power Generation</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dirty="0">
                          <a:solidFill>
                            <a:srgbClr val="000000"/>
                          </a:solidFill>
                          <a:latin typeface="Times New Roman"/>
                        </a:rPr>
                        <a:t>Block Area</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000" b="1" i="0" u="none" strike="noStrike" dirty="0">
                          <a:solidFill>
                            <a:srgbClr val="0070C0"/>
                          </a:solidFill>
                          <a:latin typeface="Times New Roman"/>
                        </a:rPr>
                        <a:t>Energy Density</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28600">
                <a:tc vMerge="1">
                  <a:txBody>
                    <a:bodyPr/>
                    <a:lstStyle/>
                    <a:p>
                      <a:endParaRPr lang="zh-TW" altLang="en-US"/>
                    </a:p>
                  </a:txBody>
                  <a:tcPr/>
                </a:tc>
                <a:tc>
                  <a:txBody>
                    <a:bodyPr/>
                    <a:lstStyle/>
                    <a:p>
                      <a:pPr algn="ctr" fontAlgn="ctr"/>
                      <a:r>
                        <a:rPr lang="en-US" sz="1000" b="0" i="0" u="none" strike="noStrike" dirty="0">
                          <a:solidFill>
                            <a:srgbClr val="000000"/>
                          </a:solidFill>
                          <a:latin typeface="Times New Roman"/>
                        </a:rPr>
                        <a:t>(GW)</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FF0000"/>
                          </a:solidFill>
                          <a:latin typeface="Times New Roman"/>
                        </a:rPr>
                        <a:t>kWh/p/d</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US" sz="1000" b="0" i="0" u="none" strike="noStrike" dirty="0">
                          <a:solidFill>
                            <a:srgbClr val="000000"/>
                          </a:solidFill>
                          <a:latin typeface="Times New Roman"/>
                        </a:rPr>
                        <a:t>(km</a:t>
                      </a:r>
                      <a:r>
                        <a:rPr lang="en-US" sz="1000" b="0" i="0" u="none" strike="noStrike" baseline="30000" dirty="0">
                          <a:solidFill>
                            <a:srgbClr val="000000"/>
                          </a:solidFill>
                          <a:latin typeface="Times New Roman"/>
                        </a:rPr>
                        <a:t>2</a:t>
                      </a:r>
                      <a:r>
                        <a:rPr lang="en-US" sz="1000" b="0" i="0" u="none" strike="noStrike" dirty="0">
                          <a:solidFill>
                            <a:srgbClr val="000000"/>
                          </a:solidFill>
                          <a:latin typeface="Times New Roman"/>
                        </a:rPr>
                        <a:t>)</a:t>
                      </a:r>
                    </a:p>
                  </a:txBody>
                  <a:tcPr marL="10319" marR="1031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70C0"/>
                          </a:solidFill>
                          <a:latin typeface="Times New Roman"/>
                        </a:rPr>
                        <a:t> (GWh/km</a:t>
                      </a:r>
                      <a:r>
                        <a:rPr lang="en-US" sz="1000" b="1" i="0" u="none" strike="noStrike" baseline="30000" dirty="0">
                          <a:solidFill>
                            <a:srgbClr val="0070C0"/>
                          </a:solidFill>
                          <a:latin typeface="Times New Roman"/>
                        </a:rPr>
                        <a:t>2</a:t>
                      </a:r>
                      <a:r>
                        <a:rPr lang="en-US" sz="1000" b="1" i="0" u="none" strike="noStrike" dirty="0">
                          <a:solidFill>
                            <a:srgbClr val="0070C0"/>
                          </a:solidFill>
                          <a:latin typeface="Times New Roman"/>
                        </a:rPr>
                        <a:t>/y)</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09550">
                <a:tc>
                  <a:txBody>
                    <a:bodyPr/>
                    <a:lstStyle/>
                    <a:p>
                      <a:pPr algn="l" fontAlgn="ctr"/>
                      <a:r>
                        <a:rPr lang="en-US" sz="1000" b="0" i="0" u="none" strike="noStrike" dirty="0">
                          <a:solidFill>
                            <a:srgbClr val="000000"/>
                          </a:solidFill>
                          <a:latin typeface="Times New Roman"/>
                        </a:rPr>
                        <a:t>  Penghu Bay</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0" i="0" u="none" strike="noStrike" dirty="0">
                          <a:solidFill>
                            <a:srgbClr val="000000"/>
                          </a:solidFill>
                          <a:latin typeface="Times New Roman"/>
                        </a:rPr>
                        <a:t>0.062</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FF0000"/>
                          </a:solidFill>
                          <a:latin typeface="Times New Roman"/>
                        </a:rPr>
                        <a:t>0.06</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0" i="0" u="none" strike="noStrike" dirty="0">
                          <a:solidFill>
                            <a:srgbClr val="000000"/>
                          </a:solidFill>
                          <a:latin typeface="Times New Roman"/>
                        </a:rPr>
                        <a:t>70</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0070C0"/>
                          </a:solidFill>
                          <a:latin typeface="Times New Roman"/>
                        </a:rPr>
                        <a:t>7.2</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125">
                <a:tc>
                  <a:txBody>
                    <a:bodyPr/>
                    <a:lstStyle/>
                    <a:p>
                      <a:pPr algn="l" fontAlgn="ctr"/>
                      <a:r>
                        <a:rPr lang="en-US" sz="1000" b="0" i="0" u="none" strike="noStrike" dirty="0">
                          <a:solidFill>
                            <a:srgbClr val="000000"/>
                          </a:solidFill>
                          <a:latin typeface="Times New Roman"/>
                        </a:rPr>
                        <a:t>  Liaolo Bay Kinmen</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0" i="0" u="none" strike="noStrike" dirty="0">
                          <a:solidFill>
                            <a:srgbClr val="000000"/>
                          </a:solidFill>
                          <a:latin typeface="Times New Roman"/>
                        </a:rPr>
                        <a:t>0.131</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FF0000"/>
                          </a:solidFill>
                          <a:latin typeface="Times New Roman"/>
                        </a:rPr>
                        <a:t>0.12</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0" i="0" u="none" strike="noStrike" dirty="0">
                          <a:solidFill>
                            <a:srgbClr val="000000"/>
                          </a:solidFill>
                          <a:latin typeface="Times New Roman"/>
                        </a:rPr>
                        <a:t>3.8</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0070C0"/>
                          </a:solidFill>
                          <a:latin typeface="Times New Roman"/>
                        </a:rPr>
                        <a:t>265</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8125">
                <a:tc>
                  <a:txBody>
                    <a:bodyPr/>
                    <a:lstStyle/>
                    <a:p>
                      <a:pPr algn="l" fontAlgn="ctr"/>
                      <a:r>
                        <a:rPr lang="en-US" sz="1000" b="0" i="0" u="none" strike="noStrike" dirty="0">
                          <a:solidFill>
                            <a:srgbClr val="000000"/>
                          </a:solidFill>
                          <a:latin typeface="Times New Roman"/>
                        </a:rPr>
                        <a:t>  Beigan Matsu</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0" i="0" u="none" strike="noStrike" dirty="0">
                          <a:solidFill>
                            <a:srgbClr val="000000"/>
                          </a:solidFill>
                          <a:latin typeface="Times New Roman"/>
                        </a:rPr>
                        <a:t>0.043</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FF0000"/>
                          </a:solidFill>
                          <a:latin typeface="Times New Roman"/>
                        </a:rPr>
                        <a:t>0.04</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0" i="0" u="none" strike="noStrike" dirty="0">
                          <a:solidFill>
                            <a:srgbClr val="000000"/>
                          </a:solidFill>
                          <a:latin typeface="Times New Roman"/>
                        </a:rPr>
                        <a:t>4.3</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0070C0"/>
                          </a:solidFill>
                          <a:latin typeface="Times New Roman"/>
                        </a:rPr>
                        <a:t>78.1</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600">
                <a:tc>
                  <a:txBody>
                    <a:bodyPr/>
                    <a:lstStyle/>
                    <a:p>
                      <a:pPr algn="l" fontAlgn="ctr"/>
                      <a:r>
                        <a:rPr lang="en-US" sz="1000" b="0" i="0" u="none" strike="noStrike" dirty="0">
                          <a:solidFill>
                            <a:srgbClr val="000000"/>
                          </a:solidFill>
                          <a:latin typeface="Times New Roman"/>
                        </a:rPr>
                        <a:t>  Total</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0" i="0" u="none" strike="noStrike" dirty="0">
                          <a:solidFill>
                            <a:srgbClr val="000000"/>
                          </a:solidFill>
                          <a:latin typeface="Times New Roman"/>
                        </a:rPr>
                        <a:t>0.236</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FF0000"/>
                          </a:solidFill>
                          <a:latin typeface="Times New Roman"/>
                        </a:rPr>
                        <a:t>0.22</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0" i="0" u="none" strike="noStrike" dirty="0">
                          <a:solidFill>
                            <a:srgbClr val="000000"/>
                          </a:solidFill>
                          <a:latin typeface="Times New Roman"/>
                        </a:rPr>
                        <a:t>78.1</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0070C0"/>
                          </a:solidFill>
                          <a:latin typeface="Times New Roman"/>
                        </a:rPr>
                        <a:t>23.6</a:t>
                      </a:r>
                    </a:p>
                  </a:txBody>
                  <a:tcPr marL="10319" marR="10319"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3365" name="Picture 6"/>
          <p:cNvPicPr>
            <a:picLocks noChangeAspect="1" noChangeArrowheads="1"/>
          </p:cNvPicPr>
          <p:nvPr/>
        </p:nvPicPr>
        <p:blipFill>
          <a:blip r:embed="rId3" cstate="print"/>
          <a:srcRect r="40578"/>
          <a:stretch>
            <a:fillRect/>
          </a:stretch>
        </p:blipFill>
        <p:spPr bwMode="auto">
          <a:xfrm>
            <a:off x="6578600" y="1071563"/>
            <a:ext cx="2398713" cy="2070100"/>
          </a:xfrm>
          <a:prstGeom prst="rect">
            <a:avLst/>
          </a:prstGeom>
          <a:noFill/>
          <a:ln w="9525">
            <a:noFill/>
            <a:miter lim="800000"/>
            <a:headEnd/>
            <a:tailEnd/>
          </a:ln>
        </p:spPr>
      </p:pic>
      <p:pic>
        <p:nvPicPr>
          <p:cNvPr id="13366" name="Picture 11"/>
          <p:cNvPicPr>
            <a:picLocks noChangeAspect="1" noChangeArrowheads="1"/>
          </p:cNvPicPr>
          <p:nvPr/>
        </p:nvPicPr>
        <p:blipFill>
          <a:blip r:embed="rId4" cstate="print"/>
          <a:srcRect/>
          <a:stretch>
            <a:fillRect/>
          </a:stretch>
        </p:blipFill>
        <p:spPr bwMode="auto">
          <a:xfrm>
            <a:off x="4867275" y="4786313"/>
            <a:ext cx="1943100" cy="1928812"/>
          </a:xfrm>
          <a:prstGeom prst="rect">
            <a:avLst/>
          </a:prstGeom>
          <a:noFill/>
          <a:ln w="9525">
            <a:noFill/>
            <a:miter lim="800000"/>
            <a:headEnd/>
            <a:tailEnd/>
          </a:ln>
        </p:spPr>
      </p:pic>
      <p:sp>
        <p:nvSpPr>
          <p:cNvPr id="19" name="橢圓 18"/>
          <p:cNvSpPr/>
          <p:nvPr/>
        </p:nvSpPr>
        <p:spPr>
          <a:xfrm>
            <a:off x="5184775" y="4929188"/>
            <a:ext cx="387350" cy="3429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21" name="直線單箭頭接點 20"/>
          <p:cNvCxnSpPr/>
          <p:nvPr/>
        </p:nvCxnSpPr>
        <p:spPr>
          <a:xfrm rot="16200000" flipH="1">
            <a:off x="3617119" y="3205956"/>
            <a:ext cx="3214688" cy="231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endCxn id="19" idx="1"/>
          </p:cNvCxnSpPr>
          <p:nvPr/>
        </p:nvCxnSpPr>
        <p:spPr>
          <a:xfrm>
            <a:off x="3173413" y="3143250"/>
            <a:ext cx="2068512" cy="1836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5262563" y="5572125"/>
            <a:ext cx="309562" cy="28575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3" name="直線單箭頭接點 32"/>
          <p:cNvCxnSpPr>
            <a:endCxn id="31" idx="3"/>
          </p:cNvCxnSpPr>
          <p:nvPr/>
        </p:nvCxnSpPr>
        <p:spPr>
          <a:xfrm flipV="1">
            <a:off x="3173413" y="5816600"/>
            <a:ext cx="2133600" cy="541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頁尾版面配置區 3"/>
          <p:cNvSpPr>
            <a:spLocks noGrp="1"/>
          </p:cNvSpPr>
          <p:nvPr>
            <p:ph type="ftr" sz="quarter" idx="4294967295"/>
          </p:nvPr>
        </p:nvSpPr>
        <p:spPr bwMode="auto">
          <a:xfrm>
            <a:off x="9421813" y="6492875"/>
            <a:ext cx="484187" cy="365125"/>
          </a:xfrm>
          <a:prstGeom prst="rect">
            <a:avLst/>
          </a:prstGeom>
          <a:noFill/>
          <a:ln>
            <a:miter lim="800000"/>
            <a:headEnd/>
            <a:tailEnd/>
          </a:ln>
        </p:spPr>
        <p:txBody>
          <a:bodyPr/>
          <a:lstStyle/>
          <a:p>
            <a:r>
              <a:rPr lang="en-US" altLang="zh-TW"/>
              <a:t>10</a:t>
            </a:r>
            <a:endParaRPr lang="zh-TW" altLang="en-US"/>
          </a:p>
        </p:txBody>
      </p:sp>
      <p:sp>
        <p:nvSpPr>
          <p:cNvPr id="14339" name="矩形 2"/>
          <p:cNvSpPr>
            <a:spLocks noChangeArrowheads="1"/>
          </p:cNvSpPr>
          <p:nvPr/>
        </p:nvSpPr>
        <p:spPr bwMode="auto">
          <a:xfrm>
            <a:off x="809625" y="414338"/>
            <a:ext cx="5500688" cy="584200"/>
          </a:xfrm>
          <a:prstGeom prst="rect">
            <a:avLst/>
          </a:prstGeom>
          <a:noFill/>
          <a:ln w="9525">
            <a:noFill/>
            <a:miter lim="800000"/>
            <a:headEnd/>
            <a:tailEnd/>
          </a:ln>
        </p:spPr>
        <p:txBody>
          <a:bodyPr>
            <a:spAutoFit/>
          </a:bodyPr>
          <a:lstStyle/>
          <a:p>
            <a:r>
              <a:rPr lang="en-US" altLang="zh-TW" sz="3200">
                <a:latin typeface="Times New Roman" pitchFamily="18" charset="0"/>
                <a:ea typeface="標楷體" pitchFamily="65" charset="-120"/>
                <a:cs typeface="Times New Roman" pitchFamily="18" charset="0"/>
              </a:rPr>
              <a:t>7.</a:t>
            </a:r>
            <a:r>
              <a:rPr lang="zh-TW" altLang="en-US" sz="3200">
                <a:latin typeface="Times New Roman" pitchFamily="18" charset="0"/>
                <a:ea typeface="標楷體" pitchFamily="65" charset="-120"/>
                <a:cs typeface="Times New Roman" pitchFamily="18" charset="0"/>
              </a:rPr>
              <a:t> </a:t>
            </a:r>
            <a:r>
              <a:rPr lang="en-US" altLang="zh-TW" sz="3200">
                <a:latin typeface="Times New Roman" pitchFamily="18" charset="0"/>
                <a:ea typeface="標楷體" pitchFamily="65" charset="-120"/>
                <a:cs typeface="Times New Roman" pitchFamily="18" charset="0"/>
              </a:rPr>
              <a:t>Geothermal Power</a:t>
            </a:r>
            <a:r>
              <a:rPr lang="zh-TW" altLang="en-US" sz="3200">
                <a:latin typeface="Times New Roman" pitchFamily="18" charset="0"/>
                <a:ea typeface="標楷體" pitchFamily="65" charset="-120"/>
                <a:cs typeface="Times New Roman" pitchFamily="18" charset="0"/>
              </a:rPr>
              <a:t> </a:t>
            </a:r>
            <a:r>
              <a:rPr lang="en-US" altLang="zh-TW" sz="3200">
                <a:latin typeface="Times New Roman" pitchFamily="18" charset="0"/>
                <a:ea typeface="標楷體" pitchFamily="65" charset="-120"/>
                <a:cs typeface="Times New Roman" pitchFamily="18" charset="0"/>
              </a:rPr>
              <a:t>Reserve </a:t>
            </a:r>
            <a:r>
              <a:rPr lang="en-US" altLang="zh-TW" sz="3200">
                <a:latin typeface="標楷體" pitchFamily="65" charset="-120"/>
                <a:ea typeface="標楷體" pitchFamily="65" charset="-120"/>
                <a:cs typeface="Times New Roman" pitchFamily="18" charset="0"/>
              </a:rPr>
              <a:t> </a:t>
            </a:r>
            <a:endParaRPr lang="zh-TW" altLang="en-US" sz="3200">
              <a:latin typeface="標楷體" pitchFamily="65" charset="-120"/>
              <a:ea typeface="標楷體" pitchFamily="65" charset="-120"/>
              <a:cs typeface="Times New Roman" pitchFamily="18" charset="0"/>
            </a:endParaRPr>
          </a:p>
        </p:txBody>
      </p:sp>
      <p:pic>
        <p:nvPicPr>
          <p:cNvPr id="14340" name="Picture 21"/>
          <p:cNvPicPr>
            <a:picLocks noChangeAspect="1" noChangeArrowheads="1"/>
          </p:cNvPicPr>
          <p:nvPr/>
        </p:nvPicPr>
        <p:blipFill>
          <a:blip r:embed="rId2" cstate="print"/>
          <a:srcRect/>
          <a:stretch>
            <a:fillRect/>
          </a:stretch>
        </p:blipFill>
        <p:spPr bwMode="auto">
          <a:xfrm>
            <a:off x="696913" y="1285875"/>
            <a:ext cx="5595937" cy="4943475"/>
          </a:xfrm>
          <a:prstGeom prst="rect">
            <a:avLst/>
          </a:prstGeom>
          <a:noFill/>
          <a:ln w="9525">
            <a:noFill/>
            <a:miter lim="800000"/>
            <a:headEnd/>
            <a:tailEnd/>
          </a:ln>
        </p:spPr>
      </p:pic>
      <p:pic>
        <p:nvPicPr>
          <p:cNvPr id="14341" name="Picture 8" descr="http://www.hotspringtour.com/location/l/l05/l05bb.jpg"/>
          <p:cNvPicPr>
            <a:picLocks noChangeAspect="1" noChangeArrowheads="1"/>
          </p:cNvPicPr>
          <p:nvPr/>
        </p:nvPicPr>
        <p:blipFill>
          <a:blip r:embed="rId3" cstate="print"/>
          <a:srcRect/>
          <a:stretch>
            <a:fillRect/>
          </a:stretch>
        </p:blipFill>
        <p:spPr bwMode="auto">
          <a:xfrm>
            <a:off x="6596063" y="1285875"/>
            <a:ext cx="3041650" cy="1428750"/>
          </a:xfrm>
          <a:prstGeom prst="rect">
            <a:avLst/>
          </a:prstGeom>
          <a:noFill/>
          <a:ln w="9525">
            <a:noFill/>
            <a:miter lim="800000"/>
            <a:headEnd/>
            <a:tailEnd/>
          </a:ln>
        </p:spPr>
      </p:pic>
      <p:graphicFrame>
        <p:nvGraphicFramePr>
          <p:cNvPr id="6" name="表格 5"/>
          <p:cNvGraphicFramePr>
            <a:graphicFrameLocks noGrp="1"/>
          </p:cNvGraphicFramePr>
          <p:nvPr/>
        </p:nvGraphicFramePr>
        <p:xfrm>
          <a:off x="6572250" y="2778125"/>
          <a:ext cx="3095625" cy="3436938"/>
        </p:xfrm>
        <a:graphic>
          <a:graphicData uri="http://schemas.openxmlformats.org/drawingml/2006/table">
            <a:tbl>
              <a:tblPr/>
              <a:tblGrid>
                <a:gridCol w="992927"/>
                <a:gridCol w="759296"/>
                <a:gridCol w="700889"/>
                <a:gridCol w="642530"/>
              </a:tblGrid>
              <a:tr h="633853">
                <a:tc>
                  <a:txBody>
                    <a:bodyPr/>
                    <a:lstStyle/>
                    <a:p>
                      <a:pPr algn="ctr">
                        <a:spcAft>
                          <a:spcPts val="0"/>
                        </a:spcAft>
                      </a:pPr>
                      <a:r>
                        <a:rPr lang="en-US" sz="1200" kern="100" dirty="0">
                          <a:solidFill>
                            <a:srgbClr val="000000"/>
                          </a:solidFill>
                          <a:latin typeface="Times New Roman"/>
                          <a:ea typeface="新細明體"/>
                          <a:cs typeface="Times New Roman"/>
                        </a:rPr>
                        <a:t>Geothermal Sites</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smtClean="0">
                          <a:solidFill>
                            <a:srgbClr val="000000"/>
                          </a:solidFill>
                          <a:latin typeface="Times New Roman"/>
                          <a:ea typeface="新細明體"/>
                          <a:cs typeface="Times New Roman"/>
                        </a:rPr>
                        <a:t>Temperature Range</a:t>
                      </a:r>
                    </a:p>
                    <a:p>
                      <a:pPr algn="ctr">
                        <a:spcAft>
                          <a:spcPts val="0"/>
                        </a:spcAft>
                      </a:pPr>
                      <a:r>
                        <a:rPr lang="en-US" sz="1200" kern="100" dirty="0" smtClean="0">
                          <a:solidFill>
                            <a:srgbClr val="000000"/>
                          </a:solidFill>
                          <a:latin typeface="Times New Roman"/>
                          <a:ea typeface="新細明體"/>
                          <a:cs typeface="Times New Roman"/>
                        </a:rPr>
                        <a:t>(</a:t>
                      </a:r>
                      <a:r>
                        <a:rPr lang="en-US" sz="1200" kern="100" dirty="0">
                          <a:solidFill>
                            <a:srgbClr val="000000"/>
                          </a:solidFill>
                          <a:latin typeface="新細明體"/>
                          <a:ea typeface="新細明體"/>
                          <a:cs typeface="Times New Roman"/>
                        </a:rPr>
                        <a:t>℃</a:t>
                      </a:r>
                      <a:r>
                        <a:rPr lang="en-US" sz="1200" kern="100" dirty="0">
                          <a:solidFill>
                            <a:srgbClr val="000000"/>
                          </a:solidFill>
                          <a:latin typeface="Times New Roman"/>
                          <a:ea typeface="新細明體"/>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Installation Potential (MWe)</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Power Potential (kWh/d/p)</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r>
              <a:tr h="348091">
                <a:tc>
                  <a:txBody>
                    <a:bodyPr/>
                    <a:lstStyle/>
                    <a:p>
                      <a:pPr algn="just">
                        <a:spcAft>
                          <a:spcPts val="0"/>
                        </a:spcAft>
                      </a:pPr>
                      <a:r>
                        <a:rPr lang="en-US" sz="1200" kern="100" dirty="0">
                          <a:solidFill>
                            <a:srgbClr val="000000"/>
                          </a:solidFill>
                          <a:latin typeface="Times New Roman"/>
                          <a:ea typeface="新細明體"/>
                          <a:cs typeface="Times New Roman"/>
                        </a:rPr>
                        <a:t>Chinsuei, Ilan </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180-220</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61</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0.06</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27314">
                <a:tc>
                  <a:txBody>
                    <a:bodyPr/>
                    <a:lstStyle/>
                    <a:p>
                      <a:pPr algn="just">
                        <a:spcAft>
                          <a:spcPts val="0"/>
                        </a:spcAft>
                      </a:pPr>
                      <a:r>
                        <a:rPr lang="en-US" sz="1200" kern="100" dirty="0">
                          <a:solidFill>
                            <a:srgbClr val="000000"/>
                          </a:solidFill>
                          <a:latin typeface="Times New Roman"/>
                          <a:ea typeface="新細明體"/>
                          <a:cs typeface="Times New Roman"/>
                        </a:rPr>
                        <a:t>Tuchang, Ilan </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160-180</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25</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0.02</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82853">
                <a:tc>
                  <a:txBody>
                    <a:bodyPr/>
                    <a:lstStyle/>
                    <a:p>
                      <a:pPr algn="just">
                        <a:spcAft>
                          <a:spcPts val="0"/>
                        </a:spcAft>
                      </a:pPr>
                      <a:r>
                        <a:rPr lang="en-US" sz="1200" kern="100" dirty="0">
                          <a:solidFill>
                            <a:srgbClr val="000000"/>
                          </a:solidFill>
                          <a:latin typeface="Times New Roman"/>
                          <a:ea typeface="新細明體"/>
                          <a:cs typeface="Times New Roman"/>
                        </a:rPr>
                        <a:t>Lushan, Nantou</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150-210</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41</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0.04</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2863">
                <a:tc>
                  <a:txBody>
                    <a:bodyPr/>
                    <a:lstStyle/>
                    <a:p>
                      <a:pPr algn="just">
                        <a:spcAft>
                          <a:spcPts val="0"/>
                        </a:spcAft>
                      </a:pPr>
                      <a:r>
                        <a:rPr lang="en-US" sz="1200" kern="100" dirty="0">
                          <a:solidFill>
                            <a:srgbClr val="000000"/>
                          </a:solidFill>
                          <a:latin typeface="Times New Roman"/>
                          <a:ea typeface="新細明體"/>
                          <a:cs typeface="Times New Roman"/>
                        </a:rPr>
                        <a:t>Chihpen, Taitung </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140-200</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25</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0.02</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64952">
                <a:tc>
                  <a:txBody>
                    <a:bodyPr/>
                    <a:lstStyle/>
                    <a:p>
                      <a:pPr algn="just">
                        <a:spcAft>
                          <a:spcPts val="0"/>
                        </a:spcAft>
                      </a:pPr>
                      <a:r>
                        <a:rPr lang="en-US" sz="1200" kern="100" dirty="0">
                          <a:solidFill>
                            <a:srgbClr val="000000"/>
                          </a:solidFill>
                          <a:latin typeface="Times New Roman"/>
                          <a:ea typeface="新細明體"/>
                          <a:cs typeface="Times New Roman"/>
                        </a:rPr>
                        <a:t>Kinglun, Taitung</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140-180</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48</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0.05</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39995">
                <a:tc>
                  <a:txBody>
                    <a:bodyPr/>
                    <a:lstStyle/>
                    <a:p>
                      <a:pPr algn="just">
                        <a:spcAft>
                          <a:spcPts val="0"/>
                        </a:spcAft>
                      </a:pPr>
                      <a:r>
                        <a:rPr lang="en-US" sz="1200" kern="100" dirty="0" smtClean="0">
                          <a:solidFill>
                            <a:srgbClr val="000000"/>
                          </a:solidFill>
                          <a:latin typeface="Times New Roman"/>
                          <a:ea typeface="新細明體"/>
                          <a:cs typeface="Times New Roman"/>
                        </a:rPr>
                        <a:t>Mt. Tatun, Taipei </a:t>
                      </a:r>
                      <a:endParaRPr lang="en-US" sz="1200" kern="100" dirty="0">
                        <a:solidFill>
                          <a:srgbClr val="000000"/>
                        </a:solidFill>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200-290</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514</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0.48</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FFFFFF"/>
                    </a:solidFill>
                  </a:tcPr>
                </a:tc>
              </a:tr>
              <a:tr h="357599">
                <a:tc>
                  <a:txBody>
                    <a:bodyPr/>
                    <a:lstStyle/>
                    <a:p>
                      <a:pPr algn="just">
                        <a:spcAft>
                          <a:spcPts val="0"/>
                        </a:spcAft>
                      </a:pPr>
                      <a:r>
                        <a:rPr lang="en-US" sz="1200" kern="100" dirty="0">
                          <a:solidFill>
                            <a:srgbClr val="000000"/>
                          </a:solidFill>
                          <a:latin typeface="Times New Roman"/>
                          <a:ea typeface="新細明體"/>
                          <a:cs typeface="Times New Roman"/>
                        </a:rPr>
                        <a:t>Total Potential</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endParaRPr lang="en-US" sz="1200" kern="100" dirty="0">
                        <a:solidFill>
                          <a:srgbClr val="000000"/>
                        </a:solidFill>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714</a:t>
                      </a:r>
                      <a:endParaRPr lang="zh-TW" sz="1200" kern="10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Aft>
                          <a:spcPts val="0"/>
                        </a:spcAft>
                      </a:pPr>
                      <a:r>
                        <a:rPr lang="en-US" sz="1200" kern="100" dirty="0">
                          <a:solidFill>
                            <a:srgbClr val="000000"/>
                          </a:solidFill>
                          <a:latin typeface="Times New Roman"/>
                          <a:ea typeface="新細明體"/>
                          <a:cs typeface="Times New Roman"/>
                        </a:rPr>
                        <a:t>0.67</a:t>
                      </a:r>
                      <a:endParaRPr lang="zh-TW" sz="1200" kern="100" dirty="0">
                        <a:latin typeface="Times New Roman"/>
                        <a:ea typeface="新細明體"/>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3_流線">
      <a:majorFont>
        <a:latin typeface=""/>
        <a:ea typeface=""/>
        <a:cs typeface="微軟正黑體"/>
      </a:majorFont>
      <a:minorFont>
        <a:latin typeface=""/>
        <a:ea typeface=""/>
        <a:cs typeface="新細明體"/>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877</TotalTime>
  <Words>1129</Words>
  <Application>Microsoft Office PowerPoint</Application>
  <PresentationFormat>A4 紙張 (210x297 公釐)</PresentationFormat>
  <Paragraphs>347</Paragraphs>
  <Slides>15</Slides>
  <Notes>1</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15</vt:i4>
      </vt:variant>
    </vt:vector>
  </HeadingPairs>
  <TitlesOfParts>
    <vt:vector size="28" baseType="lpstr">
      <vt:lpstr>Arial</vt:lpstr>
      <vt:lpstr>新細明體</vt:lpstr>
      <vt:lpstr>ＭＳ Ｐゴシック</vt:lpstr>
      <vt:lpstr>微軟正黑體</vt:lpstr>
      <vt:lpstr>Wingdings 2</vt:lpstr>
      <vt:lpstr>Calibri</vt:lpstr>
      <vt:lpstr>Constantia</vt:lpstr>
      <vt:lpstr>Arial Unicode MS</vt:lpstr>
      <vt:lpstr>Times New Roman</vt:lpstr>
      <vt:lpstr>標楷體</vt:lpstr>
      <vt:lpstr>Wingdings</vt:lpstr>
      <vt:lpstr>3_流線</vt:lpstr>
      <vt:lpstr>CorelDRAW.Graphic.9</vt:lpstr>
      <vt:lpstr>Renewable Energy Reserves  of Taiwan</vt:lpstr>
      <vt:lpstr>投影片 2</vt:lpstr>
      <vt:lpstr>投影片 3</vt:lpstr>
      <vt:lpstr>投影片 4</vt:lpstr>
      <vt:lpstr>投影片 5</vt:lpstr>
      <vt:lpstr>投影片 6</vt:lpstr>
      <vt:lpstr>投影片 7</vt:lpstr>
      <vt:lpstr>投影片 8</vt:lpstr>
      <vt:lpstr>投影片 9</vt:lpstr>
      <vt:lpstr>投影片 10</vt:lpstr>
      <vt:lpstr>投影片 11</vt:lpstr>
      <vt:lpstr>投影片 12</vt:lpstr>
      <vt:lpstr>There are evidences showing Taiwan has abundant wind energy reserves</vt:lpstr>
      <vt:lpstr>Taiwan has bright sunshine, particularly in Summer</vt:lpstr>
      <vt:lpstr>Thank you for your attention !  Falin Chen National Taiwan University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Rocky Chiu</dc:creator>
  <cp:lastModifiedBy>falin</cp:lastModifiedBy>
  <cp:revision>64</cp:revision>
  <cp:lastPrinted>2010-06-23T01:21:36Z</cp:lastPrinted>
  <dcterms:created xsi:type="dcterms:W3CDTF">2010-06-23T01:19:35Z</dcterms:created>
  <dcterms:modified xsi:type="dcterms:W3CDTF">2011-05-29T03:08:27Z</dcterms:modified>
</cp:coreProperties>
</file>